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91" r:id="rId2"/>
    <p:sldId id="293" r:id="rId3"/>
    <p:sldId id="294" r:id="rId4"/>
    <p:sldId id="295" r:id="rId5"/>
    <p:sldId id="296" r:id="rId6"/>
    <p:sldId id="298" r:id="rId7"/>
    <p:sldId id="297" r:id="rId8"/>
    <p:sldId id="304" r:id="rId9"/>
    <p:sldId id="299" r:id="rId10"/>
    <p:sldId id="300" r:id="rId11"/>
    <p:sldId id="301" r:id="rId12"/>
    <p:sldId id="305" r:id="rId13"/>
    <p:sldId id="306" r:id="rId14"/>
    <p:sldId id="307" r:id="rId15"/>
    <p:sldId id="308" r:id="rId16"/>
    <p:sldId id="309" r:id="rId17"/>
    <p:sldId id="310" r:id="rId18"/>
    <p:sldId id="339" r:id="rId19"/>
    <p:sldId id="340" r:id="rId20"/>
    <p:sldId id="341" r:id="rId21"/>
    <p:sldId id="342" r:id="rId22"/>
    <p:sldId id="343" r:id="rId23"/>
    <p:sldId id="311" r:id="rId24"/>
    <p:sldId id="312" r:id="rId25"/>
    <p:sldId id="323" r:id="rId26"/>
    <p:sldId id="316" r:id="rId27"/>
    <p:sldId id="317" r:id="rId28"/>
    <p:sldId id="346" r:id="rId29"/>
    <p:sldId id="318" r:id="rId30"/>
    <p:sldId id="329" r:id="rId31"/>
    <p:sldId id="319" r:id="rId32"/>
    <p:sldId id="345" r:id="rId33"/>
    <p:sldId id="320" r:id="rId34"/>
    <p:sldId id="321" r:id="rId35"/>
    <p:sldId id="347" r:id="rId36"/>
    <p:sldId id="324" r:id="rId37"/>
    <p:sldId id="331" r:id="rId38"/>
    <p:sldId id="335" r:id="rId39"/>
    <p:sldId id="336" r:id="rId40"/>
    <p:sldId id="333" r:id="rId41"/>
    <p:sldId id="325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6699"/>
    <a:srgbClr val="4A6BB4"/>
    <a:srgbClr val="5C7ABC"/>
    <a:srgbClr val="6783C1"/>
    <a:srgbClr val="7973C7"/>
    <a:srgbClr val="6666FF"/>
    <a:srgbClr val="666699"/>
    <a:srgbClr val="3333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9" autoAdjust="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78532-71F3-47EC-BF4D-BF477576A050}" type="datetimeFigureOut">
              <a:rPr lang="es-ES" smtClean="0"/>
              <a:pPr/>
              <a:t>03/12/2015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CB0E5-9434-400D-B1A9-5EA55AA013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44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521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39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792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660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404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649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082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039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272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584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927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582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90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083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203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5734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418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256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7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773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510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11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73817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6617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9981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9307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12610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269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5540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4031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7400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2519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523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7649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7668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87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58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382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204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609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CB0E5-9434-400D-B1A9-5EA55AA013EF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83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6B41-2EBC-4958-9C3A-73BC79449DCE}" type="datetimeFigureOut">
              <a:rPr lang="es-ES" smtClean="0"/>
              <a:pPr/>
              <a:t>03/12/2015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56CE-5797-4120-9C50-DED6DBDCE8B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6B41-2EBC-4958-9C3A-73BC79449DCE}" type="datetimeFigureOut">
              <a:rPr lang="es-ES" smtClean="0"/>
              <a:pPr/>
              <a:t>03/12/2015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56CE-5797-4120-9C50-DED6DBDCE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6B41-2EBC-4958-9C3A-73BC79449DCE}" type="datetimeFigureOut">
              <a:rPr lang="es-ES" smtClean="0"/>
              <a:pPr/>
              <a:t>03/12/2015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56CE-5797-4120-9C50-DED6DBDCE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6B41-2EBC-4958-9C3A-73BC79449DCE}" type="datetimeFigureOut">
              <a:rPr lang="es-ES" smtClean="0"/>
              <a:pPr/>
              <a:t>03/12/2015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56CE-5797-4120-9C50-DED6DBDCE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6B41-2EBC-4958-9C3A-73BC79449DCE}" type="datetimeFigureOut">
              <a:rPr lang="es-ES" smtClean="0"/>
              <a:pPr/>
              <a:t>03/12/2015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56CE-5797-4120-9C50-DED6DBDCE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6B41-2EBC-4958-9C3A-73BC79449DCE}" type="datetimeFigureOut">
              <a:rPr lang="es-ES" smtClean="0"/>
              <a:pPr/>
              <a:t>03/12/2015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56CE-5797-4120-9C50-DED6DBDCE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6B41-2EBC-4958-9C3A-73BC79449DCE}" type="datetimeFigureOut">
              <a:rPr lang="es-ES" smtClean="0"/>
              <a:pPr/>
              <a:t>03/12/2015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56CE-5797-4120-9C50-DED6DBDCE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6B41-2EBC-4958-9C3A-73BC79449DCE}" type="datetimeFigureOut">
              <a:rPr lang="es-ES" smtClean="0"/>
              <a:pPr/>
              <a:t>03/12/2015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56CE-5797-4120-9C50-DED6DBDCE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6B41-2EBC-4958-9C3A-73BC79449DCE}" type="datetimeFigureOut">
              <a:rPr lang="es-ES" smtClean="0"/>
              <a:pPr/>
              <a:t>03/12/2015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56CE-5797-4120-9C50-DED6DBDCE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6B41-2EBC-4958-9C3A-73BC79449DCE}" type="datetimeFigureOut">
              <a:rPr lang="es-ES" smtClean="0"/>
              <a:pPr/>
              <a:t>03/12/2015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56CE-5797-4120-9C50-DED6DBDCE8B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BC96B41-2EBC-4958-9C3A-73BC79449DCE}" type="datetimeFigureOut">
              <a:rPr lang="es-ES" smtClean="0"/>
              <a:pPr/>
              <a:t>03/12/2015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8F756CE-5797-4120-9C50-DED6DBDCE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BC96B41-2EBC-4958-9C3A-73BC79449DCE}" type="datetimeFigureOut">
              <a:rPr lang="es-ES" smtClean="0"/>
              <a:pPr/>
              <a:t>03/12/2015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8F756CE-5797-4120-9C50-DED6DBDCE8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docid=lcC00FSyWVst-M&amp;tbnid=ROg72NUaCSqiAM:&amp;ved=0CAUQjRw&amp;url=http://www.accesomayores25.com/acceso-universidad-alcala-para-mayores-25.html&amp;ei=4_50UbG-H8O30QWam4HgDA&amp;bvm=bv.45512109,d.ZGU&amp;psig=AFQjCNHmADBAsBRQrFfn8xEMmKkuKQa4gQ&amp;ust=136670829706925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es/url?sa=i&amp;rct=j&amp;q=&amp;esrc=s&amp;frm=1&amp;source=images&amp;cd=&amp;cad=rja&amp;docid=XbpNAXAyLUBMyM&amp;tbnid=jwOJ9NifgVheMM:&amp;ved=0CAUQjRw&amp;url=http://blog.neo-st.com/el-comercio-online-le-echa-un-cable-a-los-kioscos/&amp;ei=7COVUcqvD-fD0QWcroGgAQ&amp;bvm=bv.46471029,d.ZGU&amp;psig=AFQjCNEgVDx84mjzDVtLFNhR75mzKVR6vg&amp;ust=1368814951333090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es/url?sa=i&amp;rct=j&amp;q=&amp;esrc=s&amp;frm=1&amp;source=images&amp;cd=&amp;cad=rja&amp;docid=tatHWNdmLfgJbM&amp;tbnid=VzBG13iLOsZSqM:&amp;ved=0CAUQjRw&amp;url=http://todohemocromatosis.blogspot.com/2012/11/hemocromatosis-y-analisis-de-sangre.html&amp;ei=iyGVUYO-D-WI0AWxtoBg&amp;bvm=bv.46471029,d.ZGU&amp;psig=AFQjCNEG_wSab4OfExDBDOgTDhzN4z7wNQ&amp;ust=1368814255760825" TargetMode="Externa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es/url?sa=i&amp;rct=j&amp;q=&amp;esrc=s&amp;frm=1&amp;source=images&amp;cd=&amp;cad=rja&amp;docid=XbpNAXAyLUBMyM&amp;tbnid=jwOJ9NifgVheMM:&amp;ved=0CAUQjRw&amp;url=http://blog.neo-st.com/el-comercio-online-le-echa-un-cable-a-los-kioscos/&amp;ei=7COVUcqvD-fD0QWcroGgAQ&amp;bvm=bv.46471029,d.ZGU&amp;psig=AFQjCNEgVDx84mjzDVtLFNhR75mzKVR6vg&amp;ust=1368814951333090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es/url?sa=i&amp;rct=j&amp;q=&amp;esrc=s&amp;frm=1&amp;source=images&amp;cd=&amp;cad=rja&amp;docid=tatHWNdmLfgJbM&amp;tbnid=VzBG13iLOsZSqM:&amp;ved=0CAUQjRw&amp;url=http://todohemocromatosis.blogspot.com/2012/11/hemocromatosis-y-analisis-de-sangre.html&amp;ei=iyGVUYO-D-WI0AWxtoBg&amp;bvm=bv.46471029,d.ZGU&amp;psig=AFQjCNEG_wSab4OfExDBDOgTDhzN4z7wNQ&amp;ust=1368814255760825" TargetMode="Externa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es/url?sa=i&amp;rct=j&amp;q=&amp;esrc=s&amp;frm=1&amp;source=images&amp;cd=&amp;cad=rja&amp;docid=XbpNAXAyLUBMyM&amp;tbnid=jwOJ9NifgVheMM:&amp;ved=0CAUQjRw&amp;url=http://blog.neo-st.com/el-comercio-online-le-echa-un-cable-a-los-kioscos/&amp;ei=7COVUcqvD-fD0QWcroGgAQ&amp;bvm=bv.46471029,d.ZGU&amp;psig=AFQjCNEgVDx84mjzDVtLFNhR75mzKVR6vg&amp;ust=1368814951333090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es/url?sa=i&amp;rct=j&amp;q=&amp;esrc=s&amp;frm=1&amp;source=images&amp;cd=&amp;cad=rja&amp;docid=tatHWNdmLfgJbM&amp;tbnid=VzBG13iLOsZSqM:&amp;ved=0CAUQjRw&amp;url=http://todohemocromatosis.blogspot.com/2012/11/hemocromatosis-y-analisis-de-sangre.html&amp;ei=iyGVUYO-D-WI0AWxtoBg&amp;bvm=bv.46471029,d.ZGU&amp;psig=AFQjCNEG_wSab4OfExDBDOgTDhzN4z7wNQ&amp;ust=1368814255760825" TargetMode="Externa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docid=PCFZFDIdIq50hM&amp;tbnid=issZl45I0p3OiM:&amp;ved=0CAUQjRw&amp;url=http://orientacion-escolar-rcp.wikispaces.com/Justificaci%C3%B3n&amp;ei=YiqVUcSiFqms0QWa1oGgDA&amp;bvm=bv.46471029,d.ZGU&amp;psig=AFQjCNHoivsWcv5hdW4V9y_G5si4Wo8b3Q&amp;ust=136881657437891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imgres?imgurl=http://www.fondazionecaltagirone.it/allegati/image/2012/07/9691.jpg&amp;imgrefurl=http://www.fondazionecaltagirone.it/eng/a-969/news/study-a-gene-that-fights-deafness&amp;usg=__zn5-VeHfhg26hPqCiNX6Yde-qO4=&amp;h=533&amp;w=800&amp;sz=88&amp;hl=es&amp;start=76&amp;sig2=CTknO26E37GPC2r36JMxVA&amp;zoom=1&amp;tbnid=XxaYGSRx5HYGCM:&amp;tbnh=95&amp;tbnw=143&amp;ei=YA2WUaCvDKvY7Aa0poGwDA&amp;itbs=1&amp;sa=X&amp;ved=0CEoQrQMwDzg8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-9523" y="-25079"/>
            <a:ext cx="46434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s-ES" sz="3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s-ES" sz="3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endParaRPr lang="es-ES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6 CuadroTexto"/>
          <p:cNvSpPr txBox="1"/>
          <p:nvPr/>
        </p:nvSpPr>
        <p:spPr>
          <a:xfrm>
            <a:off x="4491038" y="-25079"/>
            <a:ext cx="46434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s-ES" sz="3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s-ES" sz="3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endParaRPr lang="es-ES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7 CuadroTexto"/>
          <p:cNvSpPr txBox="1"/>
          <p:nvPr/>
        </p:nvSpPr>
        <p:spPr>
          <a:xfrm>
            <a:off x="-9523" y="3151792"/>
            <a:ext cx="46434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s-ES" sz="3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s-ES" sz="3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endParaRPr lang="es-ES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8 CuadroTexto"/>
          <p:cNvSpPr txBox="1"/>
          <p:nvPr/>
        </p:nvSpPr>
        <p:spPr>
          <a:xfrm>
            <a:off x="4491038" y="3151792"/>
            <a:ext cx="46434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s-ES" sz="3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s-ES" sz="3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endParaRPr lang="es-ES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9 CuadroTexto"/>
          <p:cNvSpPr txBox="1"/>
          <p:nvPr/>
        </p:nvSpPr>
        <p:spPr>
          <a:xfrm>
            <a:off x="-9492" y="633290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s-ES" sz="3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3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5 Rectángulo"/>
          <p:cNvSpPr/>
          <p:nvPr/>
        </p:nvSpPr>
        <p:spPr>
          <a:xfrm>
            <a:off x="-9556" y="0"/>
            <a:ext cx="9144032" cy="6904382"/>
          </a:xfrm>
          <a:prstGeom prst="rect">
            <a:avLst/>
          </a:prstGeom>
          <a:solidFill>
            <a:srgbClr val="00206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" name="15 CuadroTexto"/>
          <p:cNvSpPr txBox="1"/>
          <p:nvPr/>
        </p:nvSpPr>
        <p:spPr>
          <a:xfrm>
            <a:off x="142877" y="127321"/>
            <a:ext cx="46434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s-ES" sz="3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s-ES" sz="3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endParaRPr lang="es-ES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16 CuadroTexto"/>
          <p:cNvSpPr txBox="1"/>
          <p:nvPr/>
        </p:nvSpPr>
        <p:spPr>
          <a:xfrm>
            <a:off x="4643438" y="127321"/>
            <a:ext cx="46434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s-ES" sz="3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s-ES" sz="3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endParaRPr lang="es-ES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17 CuadroTexto"/>
          <p:cNvSpPr txBox="1"/>
          <p:nvPr/>
        </p:nvSpPr>
        <p:spPr>
          <a:xfrm>
            <a:off x="142877" y="3304192"/>
            <a:ext cx="46434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s-ES" sz="3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s-ES" sz="3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endParaRPr lang="es-ES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26 CuadroTexto"/>
          <p:cNvSpPr txBox="1"/>
          <p:nvPr/>
        </p:nvSpPr>
        <p:spPr>
          <a:xfrm>
            <a:off x="4643438" y="3304192"/>
            <a:ext cx="46434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s-ES" sz="3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s-ES" sz="3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endParaRPr lang="es-ES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27 CuadroTexto"/>
          <p:cNvSpPr txBox="1"/>
          <p:nvPr/>
        </p:nvSpPr>
        <p:spPr>
          <a:xfrm>
            <a:off x="142908" y="648530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 </a:t>
            </a:r>
            <a:r>
              <a:rPr lang="es-ES" sz="3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 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3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s-ES" sz="3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s-ES" sz="3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3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28 Rectángulo"/>
          <p:cNvSpPr/>
          <p:nvPr/>
        </p:nvSpPr>
        <p:spPr>
          <a:xfrm>
            <a:off x="-9556" y="0"/>
            <a:ext cx="9144032" cy="6858000"/>
          </a:xfrm>
          <a:prstGeom prst="rect">
            <a:avLst/>
          </a:prstGeom>
          <a:solidFill>
            <a:srgbClr val="00206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4" name="29 Datos almacenados"/>
          <p:cNvSpPr/>
          <p:nvPr/>
        </p:nvSpPr>
        <p:spPr>
          <a:xfrm rot="15007740">
            <a:off x="2610367" y="2162493"/>
            <a:ext cx="2967440" cy="2050488"/>
          </a:xfrm>
          <a:prstGeom prst="flowChartOnlineStorage">
            <a:avLst/>
          </a:prstGeom>
          <a:solidFill>
            <a:srgbClr val="00B0F0"/>
          </a:solidFill>
          <a:ln>
            <a:noFill/>
          </a:ln>
          <a:effectLst>
            <a:innerShdw blurRad="127000" dist="50800" dir="8100000">
              <a:prstClr val="black">
                <a:alpha val="49000"/>
              </a:prstClr>
            </a:innerShdw>
          </a:effectLst>
          <a:scene3d>
            <a:camera prst="orthographicFront">
              <a:rot lat="1200000" lon="1200000" rev="0"/>
            </a:camera>
            <a:lightRig rig="chilly" dir="t"/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5" name="31 Luna"/>
          <p:cNvSpPr/>
          <p:nvPr/>
        </p:nvSpPr>
        <p:spPr>
          <a:xfrm rot="4174138">
            <a:off x="4061061" y="3343733"/>
            <a:ext cx="571504" cy="857256"/>
          </a:xfrm>
          <a:prstGeom prst="moon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1200000" lon="1200000" rev="0"/>
            </a:camera>
            <a:lightRig rig="freezing" dir="t"/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6" name="34 Luna"/>
          <p:cNvSpPr/>
          <p:nvPr/>
        </p:nvSpPr>
        <p:spPr>
          <a:xfrm rot="13767007">
            <a:off x="3738770" y="2865162"/>
            <a:ext cx="285373" cy="608205"/>
          </a:xfrm>
          <a:prstGeom prst="moon">
            <a:avLst>
              <a:gd name="adj" fmla="val 80976"/>
            </a:avLst>
          </a:prstGeom>
          <a:solidFill>
            <a:srgbClr val="002060"/>
          </a:solidFill>
          <a:ln>
            <a:solidFill>
              <a:schemeClr val="tx1"/>
            </a:solidFill>
          </a:ln>
          <a:scene3d>
            <a:camera prst="orthographicFront">
              <a:rot lat="1200000" lon="1200000" rev="0"/>
            </a:camera>
            <a:lightRig rig="freezing" dir="t"/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7" name="35 Luna"/>
          <p:cNvSpPr/>
          <p:nvPr/>
        </p:nvSpPr>
        <p:spPr>
          <a:xfrm rot="16455486">
            <a:off x="4355514" y="2687860"/>
            <a:ext cx="320693" cy="503476"/>
          </a:xfrm>
          <a:prstGeom prst="moon">
            <a:avLst>
              <a:gd name="adj" fmla="val 80976"/>
            </a:avLst>
          </a:prstGeom>
          <a:solidFill>
            <a:srgbClr val="002060"/>
          </a:solidFill>
          <a:ln>
            <a:solidFill>
              <a:schemeClr val="tx1"/>
            </a:solidFill>
          </a:ln>
          <a:scene3d>
            <a:camera prst="orthographicFront">
              <a:rot lat="1200000" lon="1200000" rev="0"/>
            </a:camera>
            <a:lightRig rig="freezing" dir="t"/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grpSp>
        <p:nvGrpSpPr>
          <p:cNvPr id="18" name="83 Grupo"/>
          <p:cNvGrpSpPr/>
          <p:nvPr/>
        </p:nvGrpSpPr>
        <p:grpSpPr>
          <a:xfrm>
            <a:off x="1133453" y="4332638"/>
            <a:ext cx="6562772" cy="571504"/>
            <a:chOff x="1162024" y="1581136"/>
            <a:chExt cx="6562772" cy="571504"/>
          </a:xfrm>
          <a:solidFill>
            <a:schemeClr val="bg1">
              <a:alpha val="74000"/>
            </a:schemeClr>
          </a:solidFill>
          <a:effectLst>
            <a:outerShdw blurRad="355600" dist="254000" dir="3360000" sx="95000" sy="95000" algn="l" rotWithShape="0">
              <a:prstClr val="black">
                <a:alpha val="33000"/>
              </a:prstClr>
            </a:outerShdw>
          </a:effectLst>
          <a:scene3d>
            <a:camera prst="perspectiveFront" fov="2700000">
              <a:rot lat="20376000" lon="1938000" rev="20112001"/>
            </a:camera>
            <a:lightRig rig="threePt" dir="t"/>
          </a:scene3d>
        </p:grpSpPr>
        <p:sp>
          <p:nvSpPr>
            <p:cNvPr id="23" name="84 Rectángulo"/>
            <p:cNvSpPr/>
            <p:nvPr/>
          </p:nvSpPr>
          <p:spPr>
            <a:xfrm>
              <a:off x="1876404" y="1628761"/>
              <a:ext cx="71438" cy="476253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4" name="85 Rectángulo"/>
            <p:cNvSpPr/>
            <p:nvPr/>
          </p:nvSpPr>
          <p:spPr>
            <a:xfrm>
              <a:off x="2019280" y="1581136"/>
              <a:ext cx="71438" cy="571504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5" name="86 Rectángulo"/>
            <p:cNvSpPr/>
            <p:nvPr/>
          </p:nvSpPr>
          <p:spPr>
            <a:xfrm>
              <a:off x="2162156" y="1581136"/>
              <a:ext cx="71438" cy="571504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6" name="87 Rectángulo"/>
            <p:cNvSpPr/>
            <p:nvPr/>
          </p:nvSpPr>
          <p:spPr>
            <a:xfrm>
              <a:off x="2305033" y="1676387"/>
              <a:ext cx="71438" cy="381003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7" name="88 Rectángulo"/>
            <p:cNvSpPr/>
            <p:nvPr/>
          </p:nvSpPr>
          <p:spPr>
            <a:xfrm>
              <a:off x="2662221" y="1628761"/>
              <a:ext cx="71438" cy="476253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8" name="89 Rectángulo"/>
            <p:cNvSpPr/>
            <p:nvPr/>
          </p:nvSpPr>
          <p:spPr>
            <a:xfrm>
              <a:off x="2805097" y="1581136"/>
              <a:ext cx="71438" cy="571504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9" name="90 Rectángulo"/>
            <p:cNvSpPr/>
            <p:nvPr/>
          </p:nvSpPr>
          <p:spPr>
            <a:xfrm>
              <a:off x="2947973" y="1581136"/>
              <a:ext cx="71438" cy="571504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30" name="91 Rectángulo"/>
            <p:cNvSpPr/>
            <p:nvPr/>
          </p:nvSpPr>
          <p:spPr>
            <a:xfrm>
              <a:off x="3090850" y="1676387"/>
              <a:ext cx="71438" cy="381003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31" name="92 Rectángulo"/>
            <p:cNvSpPr/>
            <p:nvPr/>
          </p:nvSpPr>
          <p:spPr>
            <a:xfrm>
              <a:off x="3448040" y="1628761"/>
              <a:ext cx="71438" cy="476253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32" name="93 Rectángulo"/>
            <p:cNvSpPr/>
            <p:nvPr/>
          </p:nvSpPr>
          <p:spPr>
            <a:xfrm>
              <a:off x="3590916" y="1581136"/>
              <a:ext cx="71438" cy="571504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33" name="94 Rectángulo"/>
            <p:cNvSpPr/>
            <p:nvPr/>
          </p:nvSpPr>
          <p:spPr>
            <a:xfrm>
              <a:off x="3733792" y="1581136"/>
              <a:ext cx="71438" cy="571504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34" name="95 Rectángulo"/>
            <p:cNvSpPr/>
            <p:nvPr/>
          </p:nvSpPr>
          <p:spPr>
            <a:xfrm>
              <a:off x="3876669" y="1676387"/>
              <a:ext cx="71438" cy="381003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35" name="96 Rectángulo"/>
            <p:cNvSpPr/>
            <p:nvPr/>
          </p:nvSpPr>
          <p:spPr>
            <a:xfrm>
              <a:off x="4224334" y="1628761"/>
              <a:ext cx="71438" cy="476253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36" name="97 Rectángulo"/>
            <p:cNvSpPr/>
            <p:nvPr/>
          </p:nvSpPr>
          <p:spPr>
            <a:xfrm>
              <a:off x="4367210" y="1581136"/>
              <a:ext cx="71438" cy="571504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37" name="98 Rectángulo"/>
            <p:cNvSpPr/>
            <p:nvPr/>
          </p:nvSpPr>
          <p:spPr>
            <a:xfrm>
              <a:off x="4510086" y="1581136"/>
              <a:ext cx="71438" cy="571504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38" name="99 Rectángulo"/>
            <p:cNvSpPr/>
            <p:nvPr/>
          </p:nvSpPr>
          <p:spPr>
            <a:xfrm>
              <a:off x="4652962" y="1676387"/>
              <a:ext cx="71438" cy="381003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39" name="100 Rectángulo"/>
            <p:cNvSpPr/>
            <p:nvPr/>
          </p:nvSpPr>
          <p:spPr>
            <a:xfrm>
              <a:off x="5010152" y="1628761"/>
              <a:ext cx="71438" cy="476253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40" name="101 Rectángulo"/>
            <p:cNvSpPr/>
            <p:nvPr/>
          </p:nvSpPr>
          <p:spPr>
            <a:xfrm>
              <a:off x="5153028" y="1581136"/>
              <a:ext cx="71438" cy="571504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41" name="102 Rectángulo"/>
            <p:cNvSpPr/>
            <p:nvPr/>
          </p:nvSpPr>
          <p:spPr>
            <a:xfrm>
              <a:off x="5295904" y="1581136"/>
              <a:ext cx="71438" cy="571504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42" name="103 Rectángulo"/>
            <p:cNvSpPr/>
            <p:nvPr/>
          </p:nvSpPr>
          <p:spPr>
            <a:xfrm>
              <a:off x="5438780" y="1676387"/>
              <a:ext cx="71438" cy="381003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43" name="104 Rectángulo"/>
            <p:cNvSpPr/>
            <p:nvPr/>
          </p:nvSpPr>
          <p:spPr>
            <a:xfrm>
              <a:off x="5795970" y="1628761"/>
              <a:ext cx="71438" cy="476253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44" name="105 Rectángulo"/>
            <p:cNvSpPr/>
            <p:nvPr/>
          </p:nvSpPr>
          <p:spPr>
            <a:xfrm>
              <a:off x="5938846" y="1581136"/>
              <a:ext cx="71438" cy="571504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45" name="106 Rectángulo"/>
            <p:cNvSpPr/>
            <p:nvPr/>
          </p:nvSpPr>
          <p:spPr>
            <a:xfrm>
              <a:off x="6081722" y="1581136"/>
              <a:ext cx="71438" cy="571504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46" name="107 Rectángulo"/>
            <p:cNvSpPr/>
            <p:nvPr/>
          </p:nvSpPr>
          <p:spPr>
            <a:xfrm>
              <a:off x="6224598" y="1676387"/>
              <a:ext cx="71438" cy="381003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47" name="108 Flecha curvada hacia arriba"/>
            <p:cNvSpPr/>
            <p:nvPr/>
          </p:nvSpPr>
          <p:spPr>
            <a:xfrm>
              <a:off x="7153292" y="1866888"/>
              <a:ext cx="428628" cy="190501"/>
            </a:xfrm>
            <a:prstGeom prst="curvedUpArrow">
              <a:avLst>
                <a:gd name="adj1" fmla="val 25000"/>
                <a:gd name="adj2" fmla="val 25316"/>
                <a:gd name="adj3" fmla="val 0"/>
              </a:avLst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contourW="6350" prstMaterial="translucentPowder"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48" name="109 Rectángulo"/>
            <p:cNvSpPr/>
            <p:nvPr/>
          </p:nvSpPr>
          <p:spPr>
            <a:xfrm>
              <a:off x="6581788" y="1628761"/>
              <a:ext cx="71438" cy="476253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49" name="110 Rectángulo"/>
            <p:cNvSpPr/>
            <p:nvPr/>
          </p:nvSpPr>
          <p:spPr>
            <a:xfrm>
              <a:off x="6724664" y="1581136"/>
              <a:ext cx="71438" cy="571504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50" name="111 Rectángulo"/>
            <p:cNvSpPr/>
            <p:nvPr/>
          </p:nvSpPr>
          <p:spPr>
            <a:xfrm>
              <a:off x="6867540" y="1581136"/>
              <a:ext cx="71438" cy="571504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51" name="112 Rectángulo"/>
            <p:cNvSpPr/>
            <p:nvPr/>
          </p:nvSpPr>
          <p:spPr>
            <a:xfrm>
              <a:off x="7010416" y="1676387"/>
              <a:ext cx="71438" cy="381003"/>
            </a:xfrm>
            <a:prstGeom prst="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6350" contourW="6350" prstMaterial="translucentPowder">
              <a:bevelT prst="relaxedInset"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52" name="113 Flecha curvada hacia arriba"/>
            <p:cNvSpPr/>
            <p:nvPr/>
          </p:nvSpPr>
          <p:spPr>
            <a:xfrm>
              <a:off x="6367474" y="1866888"/>
              <a:ext cx="857256" cy="285752"/>
            </a:xfrm>
            <a:prstGeom prst="curvedUpArrow">
              <a:avLst>
                <a:gd name="adj1" fmla="val 25000"/>
                <a:gd name="adj2" fmla="val 25316"/>
                <a:gd name="adj3" fmla="val 0"/>
              </a:avLst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contourW="6350" prstMaterial="translucentPowder"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3" name="114 Flecha curvada hacia abajo"/>
            <p:cNvSpPr/>
            <p:nvPr/>
          </p:nvSpPr>
          <p:spPr>
            <a:xfrm>
              <a:off x="1662090" y="1581136"/>
              <a:ext cx="857256" cy="285752"/>
            </a:xfrm>
            <a:prstGeom prst="curvedDownArrow">
              <a:avLst>
                <a:gd name="adj1" fmla="val 25000"/>
                <a:gd name="adj2" fmla="val 22673"/>
                <a:gd name="adj3" fmla="val 0"/>
              </a:avLst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contourW="6350" prstMaterial="translucentPowder"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4" name="115 Flecha curvada hacia arriba"/>
            <p:cNvSpPr/>
            <p:nvPr/>
          </p:nvSpPr>
          <p:spPr>
            <a:xfrm>
              <a:off x="5581656" y="1866888"/>
              <a:ext cx="857256" cy="285752"/>
            </a:xfrm>
            <a:prstGeom prst="curvedUpArrow">
              <a:avLst>
                <a:gd name="adj1" fmla="val 25000"/>
                <a:gd name="adj2" fmla="val 25316"/>
                <a:gd name="adj3" fmla="val 0"/>
              </a:avLst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contourW="6350" prstMaterial="translucentPowder"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5" name="116 Flecha curvada hacia abajo"/>
            <p:cNvSpPr/>
            <p:nvPr/>
          </p:nvSpPr>
          <p:spPr>
            <a:xfrm>
              <a:off x="2447908" y="1581136"/>
              <a:ext cx="857256" cy="285752"/>
            </a:xfrm>
            <a:prstGeom prst="curvedDownArrow">
              <a:avLst>
                <a:gd name="adj1" fmla="val 25000"/>
                <a:gd name="adj2" fmla="val 22673"/>
                <a:gd name="adj3" fmla="val 0"/>
              </a:avLst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contourW="6350" prstMaterial="translucentPowder"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6" name="117 Flecha curvada hacia arriba"/>
            <p:cNvSpPr/>
            <p:nvPr/>
          </p:nvSpPr>
          <p:spPr>
            <a:xfrm>
              <a:off x="4795838" y="1866888"/>
              <a:ext cx="857256" cy="285752"/>
            </a:xfrm>
            <a:prstGeom prst="curvedUpArrow">
              <a:avLst>
                <a:gd name="adj1" fmla="val 25000"/>
                <a:gd name="adj2" fmla="val 25316"/>
                <a:gd name="adj3" fmla="val 0"/>
              </a:avLst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contourW="6350" prstMaterial="translucentPowder"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7" name="118 Flecha curvada hacia abajo"/>
            <p:cNvSpPr/>
            <p:nvPr/>
          </p:nvSpPr>
          <p:spPr>
            <a:xfrm>
              <a:off x="3233726" y="1581136"/>
              <a:ext cx="857256" cy="285752"/>
            </a:xfrm>
            <a:prstGeom prst="curvedDownArrow">
              <a:avLst>
                <a:gd name="adj1" fmla="val 25000"/>
                <a:gd name="adj2" fmla="val 22673"/>
                <a:gd name="adj3" fmla="val 0"/>
              </a:avLst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contourW="6350" prstMaterial="translucentPowder"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8" name="119 Flecha curvada hacia abajo"/>
            <p:cNvSpPr/>
            <p:nvPr/>
          </p:nvSpPr>
          <p:spPr>
            <a:xfrm>
              <a:off x="4010020" y="1581136"/>
              <a:ext cx="857256" cy="285752"/>
            </a:xfrm>
            <a:prstGeom prst="curvedDownArrow">
              <a:avLst>
                <a:gd name="adj1" fmla="val 25000"/>
                <a:gd name="adj2" fmla="val 22673"/>
                <a:gd name="adj3" fmla="val 0"/>
              </a:avLst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contourW="6350" prstMaterial="translucentPowder"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9" name="120 Flecha curvada hacia arriba"/>
            <p:cNvSpPr/>
            <p:nvPr/>
          </p:nvSpPr>
          <p:spPr>
            <a:xfrm>
              <a:off x="4010020" y="1866888"/>
              <a:ext cx="857256" cy="285752"/>
            </a:xfrm>
            <a:prstGeom prst="curvedUpArrow">
              <a:avLst>
                <a:gd name="adj1" fmla="val 25000"/>
                <a:gd name="adj2" fmla="val 25316"/>
                <a:gd name="adj3" fmla="val 0"/>
              </a:avLst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contourW="6350" prstMaterial="translucentPowder"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60" name="121 Flecha curvada hacia arriba"/>
            <p:cNvSpPr/>
            <p:nvPr/>
          </p:nvSpPr>
          <p:spPr>
            <a:xfrm>
              <a:off x="3233726" y="1866888"/>
              <a:ext cx="857256" cy="285752"/>
            </a:xfrm>
            <a:prstGeom prst="curvedUpArrow">
              <a:avLst>
                <a:gd name="adj1" fmla="val 25000"/>
                <a:gd name="adj2" fmla="val 25316"/>
                <a:gd name="adj3" fmla="val 0"/>
              </a:avLst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contourW="6350" prstMaterial="translucentPowder"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61" name="122 Flecha curvada hacia abajo"/>
            <p:cNvSpPr/>
            <p:nvPr/>
          </p:nvSpPr>
          <p:spPr>
            <a:xfrm>
              <a:off x="4795838" y="1581136"/>
              <a:ext cx="857256" cy="285752"/>
            </a:xfrm>
            <a:prstGeom prst="curvedDownArrow">
              <a:avLst>
                <a:gd name="adj1" fmla="val 25000"/>
                <a:gd name="adj2" fmla="val 22673"/>
                <a:gd name="adj3" fmla="val 0"/>
              </a:avLst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contourW="6350" prstMaterial="translucentPowder"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62" name="123 Flecha curvada hacia abajo"/>
            <p:cNvSpPr/>
            <p:nvPr/>
          </p:nvSpPr>
          <p:spPr>
            <a:xfrm>
              <a:off x="5581656" y="1581136"/>
              <a:ext cx="857256" cy="285752"/>
            </a:xfrm>
            <a:prstGeom prst="curvedDownArrow">
              <a:avLst>
                <a:gd name="adj1" fmla="val 25000"/>
                <a:gd name="adj2" fmla="val 22673"/>
                <a:gd name="adj3" fmla="val 0"/>
              </a:avLst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contourW="6350" prstMaterial="translucentPowder"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63" name="124 Flecha curvada hacia arriba"/>
            <p:cNvSpPr/>
            <p:nvPr/>
          </p:nvSpPr>
          <p:spPr>
            <a:xfrm>
              <a:off x="2447908" y="1866888"/>
              <a:ext cx="857256" cy="285752"/>
            </a:xfrm>
            <a:prstGeom prst="curvedUpArrow">
              <a:avLst>
                <a:gd name="adj1" fmla="val 25000"/>
                <a:gd name="adj2" fmla="val 25316"/>
                <a:gd name="adj3" fmla="val 0"/>
              </a:avLst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contourW="6350" prstMaterial="translucentPowder"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64" name="125 Flecha curvada hacia arriba"/>
            <p:cNvSpPr/>
            <p:nvPr/>
          </p:nvSpPr>
          <p:spPr>
            <a:xfrm>
              <a:off x="1662090" y="1866888"/>
              <a:ext cx="857256" cy="285752"/>
            </a:xfrm>
            <a:prstGeom prst="curvedUpArrow">
              <a:avLst>
                <a:gd name="adj1" fmla="val 25000"/>
                <a:gd name="adj2" fmla="val 25316"/>
                <a:gd name="adj3" fmla="val 0"/>
              </a:avLst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contourW="6350" prstMaterial="translucentPowder"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65" name="126 Flecha curvada hacia abajo"/>
            <p:cNvSpPr/>
            <p:nvPr/>
          </p:nvSpPr>
          <p:spPr>
            <a:xfrm>
              <a:off x="6367474" y="1581136"/>
              <a:ext cx="857256" cy="285752"/>
            </a:xfrm>
            <a:prstGeom prst="curvedDownArrow">
              <a:avLst>
                <a:gd name="adj1" fmla="val 25000"/>
                <a:gd name="adj2" fmla="val 22673"/>
                <a:gd name="adj3" fmla="val 0"/>
              </a:avLst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contourW="6350" prstMaterial="translucentPowder"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66" name="127 Flecha curvada hacia abajo"/>
            <p:cNvSpPr/>
            <p:nvPr/>
          </p:nvSpPr>
          <p:spPr>
            <a:xfrm>
              <a:off x="7153292" y="1581136"/>
              <a:ext cx="571504" cy="285752"/>
            </a:xfrm>
            <a:prstGeom prst="curvedDownArrow">
              <a:avLst>
                <a:gd name="adj1" fmla="val 25000"/>
                <a:gd name="adj2" fmla="val 10552"/>
                <a:gd name="adj3" fmla="val 0"/>
              </a:avLst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contourW="6350" prstMaterial="translucentPowder"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67" name="128 Flecha curvada hacia abajo"/>
            <p:cNvSpPr/>
            <p:nvPr/>
          </p:nvSpPr>
          <p:spPr>
            <a:xfrm>
              <a:off x="1304900" y="1628761"/>
              <a:ext cx="428628" cy="238127"/>
            </a:xfrm>
            <a:prstGeom prst="curvedDownArrow">
              <a:avLst>
                <a:gd name="adj1" fmla="val 25000"/>
                <a:gd name="adj2" fmla="val 22673"/>
                <a:gd name="adj3" fmla="val 0"/>
              </a:avLst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contourW="6350" prstMaterial="translucentPowder"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68" name="129 Flecha curvada hacia arriba"/>
            <p:cNvSpPr/>
            <p:nvPr/>
          </p:nvSpPr>
          <p:spPr>
            <a:xfrm>
              <a:off x="1162024" y="1866888"/>
              <a:ext cx="571504" cy="190501"/>
            </a:xfrm>
            <a:prstGeom prst="curvedUpArrow">
              <a:avLst>
                <a:gd name="adj1" fmla="val 25000"/>
                <a:gd name="adj2" fmla="val 25316"/>
                <a:gd name="adj3" fmla="val 0"/>
              </a:avLst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contourW="6350" prstMaterial="translucentPowder"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9" name="30 Datos almacenados"/>
          <p:cNvSpPr/>
          <p:nvPr/>
        </p:nvSpPr>
        <p:spPr>
          <a:xfrm rot="17187508">
            <a:off x="4221108" y="2526860"/>
            <a:ext cx="3238638" cy="2114727"/>
          </a:xfrm>
          <a:prstGeom prst="flowChartOnlineStorage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400000" lon="1800000" rev="21000000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20" name="68 Luna"/>
          <p:cNvSpPr/>
          <p:nvPr/>
        </p:nvSpPr>
        <p:spPr>
          <a:xfrm rot="6354418" flipV="1">
            <a:off x="5396373" y="2867585"/>
            <a:ext cx="369615" cy="589657"/>
          </a:xfrm>
          <a:prstGeom prst="moon">
            <a:avLst/>
          </a:prstGeom>
          <a:solidFill>
            <a:srgbClr val="FFFF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1594000" lon="1938000" rev="20400000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21" name="69 Luna"/>
          <p:cNvSpPr/>
          <p:nvPr/>
        </p:nvSpPr>
        <p:spPr>
          <a:xfrm rot="6354418" flipV="1">
            <a:off x="6004383" y="3228728"/>
            <a:ext cx="412956" cy="636181"/>
          </a:xfrm>
          <a:prstGeom prst="moon">
            <a:avLst/>
          </a:prstGeom>
          <a:solidFill>
            <a:srgbClr val="FFFF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1000000" lon="1938000" rev="20400000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22" name="70 Luna"/>
          <p:cNvSpPr/>
          <p:nvPr/>
        </p:nvSpPr>
        <p:spPr>
          <a:xfrm rot="17185802">
            <a:off x="5212422" y="3605929"/>
            <a:ext cx="746960" cy="1019971"/>
          </a:xfrm>
          <a:prstGeom prst="moon">
            <a:avLst/>
          </a:prstGeom>
          <a:solidFill>
            <a:srgbClr val="FFFF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1000000" lon="1938000" rev="21000000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75" name="74 CuadroTexto"/>
          <p:cNvSpPr txBox="1"/>
          <p:nvPr/>
        </p:nvSpPr>
        <p:spPr>
          <a:xfrm>
            <a:off x="1285852" y="1523044"/>
            <a:ext cx="685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FACULTAD </a:t>
            </a:r>
            <a:r>
              <a:rPr lang="es-ES" b="1" dirty="0">
                <a:solidFill>
                  <a:schemeClr val="bg1"/>
                </a:solidFill>
              </a:rPr>
              <a:t>DE MEDICINA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 </a:t>
            </a:r>
            <a:r>
              <a:rPr lang="es-ES" b="1" dirty="0" smtClean="0">
                <a:solidFill>
                  <a:schemeClr val="bg1"/>
                </a:solidFill>
              </a:rPr>
              <a:t>DOCTORADO: PSIQUIATRÍA Y PSICOLOGÍA MÉDICA</a:t>
            </a:r>
            <a:endParaRPr lang="es-ES" b="1" dirty="0">
              <a:solidFill>
                <a:schemeClr val="bg1"/>
              </a:solidFill>
            </a:endParaRP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TESIS DOCTORAL</a:t>
            </a:r>
          </a:p>
          <a:p>
            <a:pPr algn="ctr"/>
            <a:endParaRPr lang="es-ES" dirty="0"/>
          </a:p>
        </p:txBody>
      </p:sp>
      <p:pic>
        <p:nvPicPr>
          <p:cNvPr id="76" name="irc_mi" descr="http://www.accesomayores25.com/assets/images/universidad-alcala-madrid-acceso-mayores-25.gif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9104" y="500042"/>
            <a:ext cx="914400" cy="10641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9" name="78 Rectángulo"/>
          <p:cNvSpPr/>
          <p:nvPr/>
        </p:nvSpPr>
        <p:spPr>
          <a:xfrm>
            <a:off x="0" y="2786059"/>
            <a:ext cx="9144032" cy="2071702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2 Subtítulo"/>
          <p:cNvSpPr txBox="1">
            <a:spLocks/>
          </p:cNvSpPr>
          <p:nvPr/>
        </p:nvSpPr>
        <p:spPr>
          <a:xfrm>
            <a:off x="-32" y="3000372"/>
            <a:ext cx="9144000" cy="19288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SECUENCIACIÓN DE EXOMA COMPLETO EN TRASTORNO BIPOLAR AUTOSÓMICO DOMINANTE: AFECTACIÓN DEL GEN PERIOD3-RITMO CIRCADIANO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s-ES" sz="2600" b="1" dirty="0" smtClean="0">
                <a:solidFill>
                  <a:schemeClr val="bg1"/>
                </a:solidFill>
              </a:rPr>
              <a:t>Isabel Gobernado Ferrando</a:t>
            </a:r>
          </a:p>
        </p:txBody>
      </p:sp>
      <p:sp>
        <p:nvSpPr>
          <p:cNvPr id="81" name="80 Rectángulo"/>
          <p:cNvSpPr/>
          <p:nvPr/>
        </p:nvSpPr>
        <p:spPr>
          <a:xfrm>
            <a:off x="4357686" y="5786454"/>
            <a:ext cx="4786346" cy="714380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73 CuadroTexto"/>
          <p:cNvSpPr txBox="1"/>
          <p:nvPr/>
        </p:nvSpPr>
        <p:spPr>
          <a:xfrm>
            <a:off x="4214810" y="5792948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chemeClr val="bg1"/>
                </a:solidFill>
              </a:rPr>
              <a:t>Director: Prof. D. Adriano Jiménez </a:t>
            </a:r>
            <a:r>
              <a:rPr lang="es-ES" sz="2000" b="1" dirty="0" err="1" smtClean="0">
                <a:solidFill>
                  <a:schemeClr val="bg1"/>
                </a:solidFill>
              </a:rPr>
              <a:t>Escrig</a:t>
            </a:r>
            <a:endParaRPr lang="es-ES" sz="2000" b="1" dirty="0" smtClean="0">
              <a:solidFill>
                <a:schemeClr val="bg1"/>
              </a:solidFill>
            </a:endParaRPr>
          </a:p>
          <a:p>
            <a:pPr algn="r"/>
            <a:r>
              <a:rPr lang="es-ES" sz="2000" b="1" dirty="0" smtClean="0">
                <a:solidFill>
                  <a:schemeClr val="bg1"/>
                </a:solidFill>
              </a:rPr>
              <a:t>Co-director: Prof. D. Jerónimo </a:t>
            </a:r>
            <a:r>
              <a:rPr lang="es-ES" sz="2000" b="1" dirty="0" err="1" smtClean="0">
                <a:solidFill>
                  <a:schemeClr val="bg1"/>
                </a:solidFill>
              </a:rPr>
              <a:t>Sáiz</a:t>
            </a:r>
            <a:r>
              <a:rPr lang="es-ES" sz="2000" b="1" dirty="0" smtClean="0">
                <a:solidFill>
                  <a:schemeClr val="bg1"/>
                </a:solidFill>
              </a:rPr>
              <a:t> Ruiz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72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4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5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6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7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8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79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84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85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86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87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88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89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0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1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2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3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4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5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6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7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8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9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0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1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2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3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4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5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6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7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8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10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11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12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13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0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81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82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83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1" name="70 Rectángulo"/>
          <p:cNvSpPr/>
          <p:nvPr/>
        </p:nvSpPr>
        <p:spPr>
          <a:xfrm>
            <a:off x="0" y="0"/>
            <a:ext cx="9144032" cy="1500174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 y métodos: </a:t>
            </a:r>
            <a:r>
              <a:rPr kumimoji="0" lang="es-E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Secuenciaci</a:t>
            </a:r>
            <a:r>
              <a:rPr lang="es-ES" sz="4500" b="1" dirty="0" err="1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ón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145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46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47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48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49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0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151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56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7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8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9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0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1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2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3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4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5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6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7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8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9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0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1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2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3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4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5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6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7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8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9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0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2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3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4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5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3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4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5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pic>
        <p:nvPicPr>
          <p:cNvPr id="70" name="Picture 12" descr="http://blog.neo-st.com/wp-content/uploads/2013/04/logística-tienda-en-internet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700031"/>
            <a:ext cx="1416029" cy="1371779"/>
          </a:xfrm>
          <a:prstGeom prst="rect">
            <a:avLst/>
          </a:prstGeom>
          <a:noFill/>
        </p:spPr>
      </p:pic>
      <p:sp>
        <p:nvSpPr>
          <p:cNvPr id="71" name="AutoShape 2" descr="data:image/jpeg;base64,/9j/4AAQSkZJRgABAQAAAQABAAD/2wCEAAkGBhQSEBUUEhQUFRUVFhQSFBcUFBQVFBQUFBQVFBQUFBQXGyYeFxkjGRQUHy8gIycpLCwsFR4xNTAqNSYrLCkBCQoKDgwOGg8PGCkcHBwpKSkpKSkpKSksKSkpLCkpKSkpKSkpKSkpKSkpKSksKSksKSwpMCkpKSkpLCk1KSk2LP/AABEIAPAArAMBIgACEQEDEQH/xAAcAAABBQEBAQAAAAAAAAAAAAAGAQIDBAUABwj/xABJEAABAgMCBwwGBwgBBQAAAAABAAIDBBEFIQYSMUFRYXEHIiMkMnKBkaGxwdETM0JzsrMUNGJ0kqPwFVJTY4KiwuGTNWSDtNL/xAAZAQADAQEBAAAAAAAAAAAAAAABAgMABAX/xAAmEQEBAAIBAwQCAwEBAAAAAAAAAQIRAyExMhIiI3EEQTNCgTQT/9oADAMBAAIRAxEAPwD1qiaSnpjgqlKUwpaJHBFjCmkpzlG46btt3ejpihyXGVb07f3m/ib5qRhrkv2GvctpkqcCowntCDHBckquWYgcuxk0lIa6Cix+MlxlFVPGtBkjSnJgShBjwuSJaLM5ckSV1IMkSJya4pm0SqQldVdRZmXbE2WAAGlQSTn2BCsa2Wh14LzpJ81ewxtHFiNYBkaCdHtOI6h2rzps+9zhl6AqSbU3qDuLbbQ3kDrWWcI2A3sI1tN/msmYe/Fbc7KBkOcrOZVzy05nMGT96o8QUbi0tehWZhGbiH47c7X5RsdlCLYb8ZocMhAIroN68cs+dMMiouo03a2tPeSvWbMm2ugwyDWrGH+0JL0bKTuu0SUSYy4Gl/Sei9Agbte3HBxo7EaCQKco0uqSsiHbbCb8d+tx8ysS17RdELi24VNL8tzjXsHWsuDMOJNDkc1tw0kDrVJipegsm7ZY32OohVpW3wHbx8WHU5nGnVkQ3aU06tKnJoVSQmC6IG3X1F93skjtC1xCV67YdsviODH0dUHFcLjUCu+GQ3BboK88wMtGsWGDdyhqJxSEfteDkUaGU6pUtUzGTliuXFKuCDHFJRPOpcmA0BNcpCE1yIgq1oVZmKTeQ4gVzAMaKdiHw0h2Wmy4Iqnm1ixT9qJ2N/0hMtJiDKq4rdouTLjiC85RnVORBLzfWj4fifBaU9CpDFMtQs+zmHHdeeXD7GlEMTJmTaWi72WXgU9kea3MFpg+jaK8kub0Bxp2KnGh1YOaz4GqawLh0u+Irm5aplOgyhxLlHa8Ytl4zhlEN9NpbTxSQXVCZbJ4tFr/AA3DroE2NQ0C/oLQylBkzjaoIcOjnUoN9mAGfUtWM2jP1+s6zGglz+eR2q61V7Uea3HuVeym1jMqBcTS4V5JzhTW02hUFhA+nZ/X2MchexZKuyzAxzHAUOOCaZ6kVR3IRrkFFtzD9ofEEV2bEuXJnfcPJG1DepqKtBKsUTSoFK6i6i4ogsLlwCQphcQmkJ4CTFRYLx2VdE1ui95CxPo2+W/Fbvjrc49ZJWbOHEyBHenRrobaEsCwV0hUJSVDYjuew9TFb+mFwN1QOmiiDnVrQjP2U7lttCRYe9Ff3W/A1JZTe896kcTS/V2CngnSDKFS5b0Newhljcktc8Xiaw0db2hOlxcm2t6h21vxg+COKU7sOOze/r7KzoUO863nvWhEiEil36p5KuKi7FvOfRrVbVtM22GVITLDl+GB0B562keKlnI1SKhW5GFQYwGanWk9Q60bEh71u0d63rNyLJiQiRsWxZgXPnfdCcjWgq40qnDCtsKrHPTglXJEQTrlyQlFi1SApAUjiizBtOUe128O9cRvq3tvvBGjQh60hR9DXpz7Ci60M3OCG7WZjP6fFT5L1kVxyratSXYIMNwY0OLnguxQHUAdnF6Do0SjzQkdJRlhC1wl4QaCTjxMgrdRyB4tcZJy5aypuO9FuHMO9q8EXVy5b6q/JHfLNcTd+s6uyTr0mWVp7RLLZE+bgY7C2tM42jIoJU3KwSrYo70EbQixGuAoW0rXWb8hziipWcPSRwHlzmkPuLnDIxxGQ6aLXtvlt1qtZsDjLdj/AIHKWV+Rf1+0uF0kyFGxYbQxobDuFwqWkk7daxZObiB4axxFaXGjh2oiwzhF0y80uAhiv/jB8UPWdDpFaoZZWXophl7erYhzLiCHABwJBpkuNLuii27POToQ+Tv3c4res85FT1W3q58rtrsKtMKpwyrUMroxRqULikK6iYNJ61XFdRNJTA5I5OqkcjGZ1oOuHOHj5LBMRr31BrfTrOhbdruo1vPHwuQHKRSY39Y+Jc/LfkkUxnttelzw4JupsU9gHivO5lm/O0o3tt9ITPdRD2s80AxXEk7VPm8qbjnRbdCvWjZ8maqpAOlbkg1DGbNlVyDCoFIWJwCc4LqxiVCuEkwGRYeMLqVrlz6EtkxWumW4rgbony3KrhueEYPsuI7aqjgt9aHNjfKeoZ9OVaTeAnwkoXRuc0fksQxIgekG0Lct88JG547ITQh6S9a3aFDOdTY9msyDV52nvW/JwKBZUtTHO1b0AXKmE6pZVNDCstUUMqYLpidKE6iaE6iYExKSqVIUQIU0lOJTXosGcNoxbBZQkb85DTJDeg6zI5MdtRliN+JG+F0sHSzia1YWltMhLnBl+m4uQXY0vWOznj4ly81+XF18Wv8Azo9wiicFD1wn/FDQJFfR3SjrCBlQwaIPe8eSCpqVNRtXPzX30eLWon9LQjr7UQWbEQyWkEdKIbKKvx9ks+7dY5OcomKRy6cUqDsN+VC5sTvb5qjgt9aFf3I3y3LQw5PqebG74SqYJU+lDmRj+W5cvJfldWP8bVty+JH95/g1Y0iOEG0Lbtc8JH94e4LGkzwg2hQzvU2PZfgO4V21Ecu7ehDcD1jtqIpU3Lowc2S7DU9FBCU4C6InTgkXBOqiCQlcXJKXJCmYtU16QFc5FmNhPFDZZ5dcMaGP7q+CDrEnWmOygcd8CcVtQM99EU4axQ2VJIrwkMU08ui8+sK03um4NwG/G3IbqjLddRcHNnrmxn06+HjuWFr0bCW2RCo5zX4hgQ6uAqG1eSK9VOlCMS2IZcLyLxymkd6bh7aj/pDWg1DYMA0vrUsLs5xfa0Ifdbr33vBc6rSC6gDS0+y0ClM/WuXl5tZ2Lcf49uMonjxWvLS01FCK66rasxDshEa9jS0UByg5a1vPSURyDci7OO76uXOaumw1ykDlC1PAXVijQZh3MH00JlBQQojq56ueAfgHWo8DzWaHMjfLcot0+0xBMAlpNWR6UNPbhLCwJwp45TEyQpg5TmhPOhcnJN8rswxt4tje1zwsx716xZJ/CjaFk4RYfCHNTMMwwaR4rahx9lxbo1LLkMOWCI0uhuy+y4E9FQo5TqrjxZa7D+XG/J1rdlnXIcsyOHgPFaOo4VygHTS6qIZZ1y6MHFl3X4L1ZY5UoWVWmroidTgrsZMC4lEE5cm4qmLVE4JgNSOTmhc9FgrugO4oPes+F68/waPHYPOr1NJ8Edbo10s3XEHYx/mgLBU8dhf1nqhPPgvJ/I/6cf8AHr/iz4b/AK0cOo1Zs6oUsOuCw+Kwa/rpWrhoeOxNQl2/hloQ71kMP66V5nP/ACX7d3FPjx+hXYjeDb095RPJIcsf1benvKJJIr2ODxn08Tm879tNuZS1UTApW5F3YuevK921++lfdx/mQkH4Dv46afwJun/A/wA0W7t538r7uN8yGhHAIVnHapeaP5JSWe9WZX0aUsMYtbRmzpmZg/muWdKxd83b4K7hb/1Cb+8zHzXLOleWNqnZ1PM8o9ywbFYEPmBFEqLkLYM/V4XMaimVNQlw7pZLcNW2hVYSuMNy6ISualTqBJjJgXHBRlqfVIEzGBRlTFR0WYFbpj6S8P3j+yGfNAuB/wBdYdDI56peIjTdUjUgwa/vRT1Mb5oGwQj1mjTNAmz1S8ReVzS38iPT/HzmPBZ9reF316PqiBv4YbG+Cy2nv81bwymgLRmh/PiDqospk2Lv1pXm8uFuV+3dx5z0T6HNj+qZsPeUSSSHbEvhM2eJRJJL1+HpjPp43L5X7aNFI3ImhTNyLtxQryTdv9ZLe5in81gQruejjj9UtNfKoindwPCy/uYnzmoW3P8A61F+6zXwBJl5HnixsJIlZ2ZOmYjnrivVSW5TdvgpLUNZiKdMWIet7lHK8obfBTvc0e5YM/V4XMaieXyIawbHF4XMb3IogG5Lh3LkswcquMVWCFbauiJ0udPATVxKLLJSArl1E7OKaUtEjjcsDyndyfwcuNUw7tgtXn+51Dxp133ab+SR4o53c3Xy/u4vbEYPBB25bDrOxNUrMdoa3xU55m/TLw9dW1Z371H7HkLDa43XnKFp4WRMa0JsnPMzHzXLLGbapXuaWvZ8DzxSBzP8ii+TCEsERxSBzB3lF8kUk8jXs0GBT4tygAU7ci6cUq8i3bzw0vqgP+cPJCuATuNRdcrM12YrSe5FG7eeHge4f85CGBkTFjxTolZo9UOvgky8lJ4sOcdwrz9t/a4rpTlDb4JkY1e46XE9qklOUNvgp3uZ7pgyeLwuY1E0uLkMYNDi8LmNRLBFyXDuXJfhK00qpAF6sBdMTqYLk0FOoiy1RNIKcm1TMSqYb0+lVzhcsDxvdydwkAfyXdsY+SGdyVvHonuMX8czLs/yW/u3vP0hgOaEynS9zj2lYu5C3jcU6GS3baEp5KX9h/QRt99ZuYOmPHPXFeqIzbU6NFxnucfac53W4lNbm2+AU/2Z7dgsyktB923tvRXJoYwbFJeD7tncimVFyXHyNey6xWQLlWYVaaLl04krx3dw9fB+7u+cgbByJSJG+6zY64JCN9293GYP3c/PKAbIdQxT/wBvHH4mhvip5eRseyg/lHaVJKcpu3wUTzedqlk+UNvgpme7YNDi8LmN7kTQQKIawZHAQuYzuRNDuCXAMliEFaBUcFTBdMTcK1UiQrsZYVslNN6UhdkTATIkcdK4pr8iLPEd2t3G6fy4PcT4rO3IxSLMu0Nk/wD3YLv8Vc3ZjWcdqZCH9n+0P4D4QQZUTHpi4GJ6DExWl3q4he6pGTI1S/sP6CMMXDYlGbb5LgNeYJWtrTb5Kf7F7tg+3gYeqGz4QieUFyGrD9WzmN7gieVFyTHvTVchBWcyrQlNmXVinXjW7YOMw/u4H5rl57JO5Y0sLest8l6Du2DjMP3I+a5efSWU1IG9OU00UU8vJSdlV2UqWUG/btUcQXlTSY37dvgpi9zwZPAQuY3uRRCzIYwYHAQuY3uCKYQQwDJdghThQw1KAughxSGqUhcsy6mkppjhIYwW2BSFDEKcZga1HEjN09iO42nkm7FZx9KyJinFMNrca6mO0u3uo0xSvLq0zDsX0bhFJQ48J0OICQ7QL2kVo5usf6Xilv4HxoLzitdFbmcxjiaa20qClynUZQyRWuTZpVizpIxIjB9oHJoU7LEjk0ECN0wojQNpIoEWYP4NRId5Y4uJvo1wA2EgVUrZBHFlNpTVd1IklxcsKypRwpjAhb8IpeM2S3Dhp5CSHFbp70pjt09hXTE3lu7HZZe2FFGRuNDd0nGbXtXlORfRWEEqyLDcx4xmuFDl6CNYXilu4KxYUQhrIkRtbi2G8mmsAZUuePXZ8cumqHzsHUrdmQMaI0AXk0SfsqN/Bjf8UX/5RHg9YMVpDjCi1upwbrusKFujbem4Pso1o0ADqACJZdtViWJKlrBUUOg3IglwBnR44XJYY2ie0UXNeNI60piDSFcpcZOBUZcNKXGH6KDNHECQwxoSrqrj3VTTCGhNMEaApKJAt6qyrEkmnMoH2Q05u1aVQk9IEN1tMz9it19ac2x26FpekC70oW3W0pCzwMyeJMKyIgS+kC26KuZQJplBoVkuCY5yO6CnEs0FVzYgWoSuxlt1tMr9iBOFihaa4IbraU4dnAZgpRJjQp2lOBC220g+iDQl+ijQrGMFweFvVW1Ff6INCX6KFYxgkxlvVW0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2" name="AutoShape 4" descr="data:image/jpeg;base64,/9j/4AAQSkZJRgABAQAAAQABAAD/2wCEAAkGBhQSEBUUEhQUFRUVFhQSFBcUFBQVFBQUFBQVFBQUFBQXGyYeFxkjGRQUHy8gIycpLCwsFR4xNTAqNSYrLCkBCQoKDgwOGg8PGCkcHBwpKSkpKSkpKSksKSkpLCkpKSkpKSkpKSkpKSkpKSksKSksKSwpMCkpKSkpLCk1KSk2LP/AABEIAPAArAMBIgACEQEDEQH/xAAcAAABBQEBAQAAAAAAAAAAAAAGAQIDBAUABwj/xABJEAABAgMCBwwGBwgBBQAAAAABAAIDBBEFIQYSMUFRYXEHIiMkMnKBkaGxwdETM0JzsrMUNGJ0kqPwFVJTY4KiwuGTNWSDtNL/xAAZAQADAQEBAAAAAAAAAAAAAAABAgMABAX/xAAmEQEBAAIBAwQCAwEBAAAAAAAAAQIRAyExMhIiI3EEQTNCgTQT/9oADAMBAAIRAxEAPwD1qiaSnpjgqlKUwpaJHBFjCmkpzlG46btt3ejpihyXGVb07f3m/ib5qRhrkv2GvctpkqcCowntCDHBckquWYgcuxk0lIa6Cix+MlxlFVPGtBkjSnJgShBjwuSJaLM5ckSV1IMkSJya4pm0SqQldVdRZmXbE2WAAGlQSTn2BCsa2Wh14LzpJ81ewxtHFiNYBkaCdHtOI6h2rzps+9zhl6AqSbU3qDuLbbQ3kDrWWcI2A3sI1tN/msmYe/Fbc7KBkOcrOZVzy05nMGT96o8QUbi0tehWZhGbiH47c7X5RsdlCLYb8ZocMhAIroN68cs+dMMiouo03a2tPeSvWbMm2ugwyDWrGH+0JL0bKTuu0SUSYy4Gl/Sei9Agbte3HBxo7EaCQKco0uqSsiHbbCb8d+tx8ysS17RdELi24VNL8tzjXsHWsuDMOJNDkc1tw0kDrVJipegsm7ZY32OohVpW3wHbx8WHU5nGnVkQ3aU06tKnJoVSQmC6IG3X1F93skjtC1xCV67YdsviODH0dUHFcLjUCu+GQ3BboK88wMtGsWGDdyhqJxSEfteDkUaGU6pUtUzGTliuXFKuCDHFJRPOpcmA0BNcpCE1yIgq1oVZmKTeQ4gVzAMaKdiHw0h2Wmy4Iqnm1ixT9qJ2N/0hMtJiDKq4rdouTLjiC85RnVORBLzfWj4fifBaU9CpDFMtQs+zmHHdeeXD7GlEMTJmTaWi72WXgU9kea3MFpg+jaK8kub0Bxp2KnGh1YOaz4GqawLh0u+Irm5aplOgyhxLlHa8Ytl4zhlEN9NpbTxSQXVCZbJ4tFr/AA3DroE2NQ0C/oLQylBkzjaoIcOjnUoN9mAGfUtWM2jP1+s6zGglz+eR2q61V7Uea3HuVeym1jMqBcTS4V5JzhTW02hUFhA+nZ/X2MchexZKuyzAxzHAUOOCaZ6kVR3IRrkFFtzD9ofEEV2bEuXJnfcPJG1DepqKtBKsUTSoFK6i6i4ogsLlwCQphcQmkJ4CTFRYLx2VdE1ui95CxPo2+W/Fbvjrc49ZJWbOHEyBHenRrobaEsCwV0hUJSVDYjuew9TFb+mFwN1QOmiiDnVrQjP2U7lttCRYe9Ff3W/A1JZTe896kcTS/V2CngnSDKFS5b0Newhljcktc8Xiaw0db2hOlxcm2t6h21vxg+COKU7sOOze/r7KzoUO863nvWhEiEil36p5KuKi7FvOfRrVbVtM22GVITLDl+GB0B562keKlnI1SKhW5GFQYwGanWk9Q60bEh71u0d63rNyLJiQiRsWxZgXPnfdCcjWgq40qnDCtsKrHPTglXJEQTrlyQlFi1SApAUjiizBtOUe128O9cRvq3tvvBGjQh60hR9DXpz7Ci60M3OCG7WZjP6fFT5L1kVxyratSXYIMNwY0OLnguxQHUAdnF6Do0SjzQkdJRlhC1wl4QaCTjxMgrdRyB4tcZJy5aypuO9FuHMO9q8EXVy5b6q/JHfLNcTd+s6uyTr0mWVp7RLLZE+bgY7C2tM42jIoJU3KwSrYo70EbQixGuAoW0rXWb8hziipWcPSRwHlzmkPuLnDIxxGQ6aLXtvlt1qtZsDjLdj/AIHKWV+Rf1+0uF0kyFGxYbQxobDuFwqWkk7daxZObiB4axxFaXGjh2oiwzhF0y80uAhiv/jB8UPWdDpFaoZZWXophl7erYhzLiCHABwJBpkuNLuii27POToQ+Tv3c4res85FT1W3q58rtrsKtMKpwyrUMroxRqULikK6iYNJ61XFdRNJTA5I5OqkcjGZ1oOuHOHj5LBMRr31BrfTrOhbdruo1vPHwuQHKRSY39Y+Jc/LfkkUxnttelzw4JupsU9gHivO5lm/O0o3tt9ITPdRD2s80AxXEk7VPm8qbjnRbdCvWjZ8maqpAOlbkg1DGbNlVyDCoFIWJwCc4LqxiVCuEkwGRYeMLqVrlz6EtkxWumW4rgbony3KrhueEYPsuI7aqjgt9aHNjfKeoZ9OVaTeAnwkoXRuc0fksQxIgekG0Lct88JG547ITQh6S9a3aFDOdTY9msyDV52nvW/JwKBZUtTHO1b0AXKmE6pZVNDCstUUMqYLpidKE6iaE6iYExKSqVIUQIU0lOJTXosGcNoxbBZQkb85DTJDeg6zI5MdtRliN+JG+F0sHSzia1YWltMhLnBl+m4uQXY0vWOznj4ly81+XF18Wv8Azo9wiicFD1wn/FDQJFfR3SjrCBlQwaIPe8eSCpqVNRtXPzX30eLWon9LQjr7UQWbEQyWkEdKIbKKvx9ks+7dY5OcomKRy6cUqDsN+VC5sTvb5qjgt9aFf3I3y3LQw5PqebG74SqYJU+lDmRj+W5cvJfldWP8bVty+JH95/g1Y0iOEG0Lbtc8JH94e4LGkzwg2hQzvU2PZfgO4V21Ecu7ehDcD1jtqIpU3Lowc2S7DU9FBCU4C6InTgkXBOqiCQlcXJKXJCmYtU16QFc5FmNhPFDZZ5dcMaGP7q+CDrEnWmOygcd8CcVtQM99EU4axQ2VJIrwkMU08ui8+sK03um4NwG/G3IbqjLddRcHNnrmxn06+HjuWFr0bCW2RCo5zX4hgQ6uAqG1eSK9VOlCMS2IZcLyLxymkd6bh7aj/pDWg1DYMA0vrUsLs5xfa0Ifdbr33vBc6rSC6gDS0+y0ClM/WuXl5tZ2Lcf49uMonjxWvLS01FCK66rasxDshEa9jS0UByg5a1vPSURyDci7OO76uXOaumw1ykDlC1PAXVijQZh3MH00JlBQQojq56ueAfgHWo8DzWaHMjfLcot0+0xBMAlpNWR6UNPbhLCwJwp45TEyQpg5TmhPOhcnJN8rswxt4tje1zwsx716xZJ/CjaFk4RYfCHNTMMwwaR4rahx9lxbo1LLkMOWCI0uhuy+y4E9FQo5TqrjxZa7D+XG/J1rdlnXIcsyOHgPFaOo4VygHTS6qIZZ1y6MHFl3X4L1ZY5UoWVWmroidTgrsZMC4lEE5cm4qmLVE4JgNSOTmhc9FgrugO4oPes+F68/waPHYPOr1NJ8Edbo10s3XEHYx/mgLBU8dhf1nqhPPgvJ/I/6cf8AHr/iz4b/AK0cOo1Zs6oUsOuCw+Kwa/rpWrhoeOxNQl2/hloQ71kMP66V5nP/ACX7d3FPjx+hXYjeDb095RPJIcsf1benvKJJIr2ODxn08Tm879tNuZS1UTApW5F3YuevK921++lfdx/mQkH4Dv46afwJun/A/wA0W7t538r7uN8yGhHAIVnHapeaP5JSWe9WZX0aUsMYtbRmzpmZg/muWdKxd83b4K7hb/1Cb+8zHzXLOleWNqnZ1PM8o9ywbFYEPmBFEqLkLYM/V4XMaimVNQlw7pZLcNW2hVYSuMNy6ISualTqBJjJgXHBRlqfVIEzGBRlTFR0WYFbpj6S8P3j+yGfNAuB/wBdYdDI56peIjTdUjUgwa/vRT1Mb5oGwQj1mjTNAmz1S8ReVzS38iPT/HzmPBZ9reF316PqiBv4YbG+Cy2nv81bwymgLRmh/PiDqospk2Lv1pXm8uFuV+3dx5z0T6HNj+qZsPeUSSSHbEvhM2eJRJJL1+HpjPp43L5X7aNFI3ImhTNyLtxQryTdv9ZLe5in81gQruejjj9UtNfKoindwPCy/uYnzmoW3P8A61F+6zXwBJl5HnixsJIlZ2ZOmYjnrivVSW5TdvgpLUNZiKdMWIet7lHK8obfBTvc0e5YM/V4XMaieXyIawbHF4XMb3IogG5Lh3LkswcquMVWCFbauiJ0udPATVxKLLJSArl1E7OKaUtEjjcsDyndyfwcuNUw7tgtXn+51Dxp133ab+SR4o53c3Xy/u4vbEYPBB25bDrOxNUrMdoa3xU55m/TLw9dW1Z371H7HkLDa43XnKFp4WRMa0JsnPMzHzXLLGbapXuaWvZ8DzxSBzP8ii+TCEsERxSBzB3lF8kUk8jXs0GBT4tygAU7ci6cUq8i3bzw0vqgP+cPJCuATuNRdcrM12YrSe5FG7eeHge4f85CGBkTFjxTolZo9UOvgky8lJ4sOcdwrz9t/a4rpTlDb4JkY1e46XE9qklOUNvgp3uZ7pgyeLwuY1E0uLkMYNDi8LmNRLBFyXDuXJfhK00qpAF6sBdMTqYLk0FOoiy1RNIKcm1TMSqYb0+lVzhcsDxvdydwkAfyXdsY+SGdyVvHonuMX8czLs/yW/u3vP0hgOaEynS9zj2lYu5C3jcU6GS3baEp5KX9h/QRt99ZuYOmPHPXFeqIzbU6NFxnucfac53W4lNbm2+AU/2Z7dgsyktB923tvRXJoYwbFJeD7tncimVFyXHyNey6xWQLlWYVaaLl04krx3dw9fB+7u+cgbByJSJG+6zY64JCN9293GYP3c/PKAbIdQxT/wBvHH4mhvip5eRseyg/lHaVJKcpu3wUTzedqlk+UNvgpme7YNDi8LmN7kTQQKIawZHAQuYzuRNDuCXAMliEFaBUcFTBdMTcK1UiQrsZYVslNN6UhdkTATIkcdK4pr8iLPEd2t3G6fy4PcT4rO3IxSLMu0Nk/wD3YLv8Vc3ZjWcdqZCH9n+0P4D4QQZUTHpi4GJ6DExWl3q4he6pGTI1S/sP6CMMXDYlGbb5LgNeYJWtrTb5Kf7F7tg+3gYeqGz4QieUFyGrD9WzmN7gieVFyTHvTVchBWcyrQlNmXVinXjW7YOMw/u4H5rl57JO5Y0sLest8l6Du2DjMP3I+a5efSWU1IG9OU00UU8vJSdlV2UqWUG/btUcQXlTSY37dvgpi9zwZPAQuY3uRRCzIYwYHAQuY3uCKYQQwDJdghThQw1KAughxSGqUhcsy6mkppjhIYwW2BSFDEKcZga1HEjN09iO42nkm7FZx9KyJinFMNrca6mO0u3uo0xSvLq0zDsX0bhFJQ48J0OICQ7QL2kVo5usf6Xilv4HxoLzitdFbmcxjiaa20qClynUZQyRWuTZpVizpIxIjB9oHJoU7LEjk0ECN0wojQNpIoEWYP4NRId5Y4uJvo1wA2EgVUrZBHFlNpTVd1IklxcsKypRwpjAhb8IpeM2S3Dhp5CSHFbp70pjt09hXTE3lu7HZZe2FFGRuNDd0nGbXtXlORfRWEEqyLDcx4xmuFDl6CNYXilu4KxYUQhrIkRtbi2G8mmsAZUuePXZ8cumqHzsHUrdmQMaI0AXk0SfsqN/Bjf8UX/5RHg9YMVpDjCi1upwbrusKFujbem4Pso1o0ADqACJZdtViWJKlrBUUOg3IglwBnR44XJYY2ie0UXNeNI60piDSFcpcZOBUZcNKXGH6KDNHECQwxoSrqrj3VTTCGhNMEaApKJAt6qyrEkmnMoH2Q05u1aVQk9IEN1tMz9it19ac2x26FpekC70oW3W0pCzwMyeJMKyIgS+kC26KuZQJplBoVkuCY5yO6CnEs0FVzYgWoSuxlt1tMr9iBOFihaa4IbraU4dnAZgpRJjQp2lOBC220g+iDQl+ijQrGMFweFvVW1Ff6INCX6KFYxgkxlvVW0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3" name="AutoShape 6" descr="data:image/jpeg;base64,/9j/4AAQSkZJRgABAQAAAQABAAD/2wCEAAkGBhQSEBUUEhQUFRUVFhQSFBcUFBQVFBQUFBQVFBQUFBQXGyYeFxkjGRQUHy8gIycpLCwsFR4xNTAqNSYrLCkBCQoKDgwOGg8PGCkcHBwpKSkpKSkpKSksKSkpLCkpKSkpKSkpKSkpKSkpKSksKSksKSwpMCkpKSkpLCk1KSk2LP/AABEIAPAArAMBIgACEQEDEQH/xAAcAAABBQEBAQAAAAAAAAAAAAAGAQIDBAUABwj/xABJEAABAgMCBwwGBwgBBQAAAAABAAIDBBEFIQYSMUFRYXEHIiMkMnKBkaGxwdETM0JzsrMUNGJ0kqPwFVJTY4KiwuGTNWSDtNL/xAAZAQADAQEBAAAAAAAAAAAAAAABAgMABAX/xAAmEQEBAAIBAwQCAwEBAAAAAAAAAQIRAyExMhIiI3EEQTNCgTQT/9oADAMBAAIRAxEAPwD1qiaSnpjgqlKUwpaJHBFjCmkpzlG46btt3ejpihyXGVb07f3m/ib5qRhrkv2GvctpkqcCowntCDHBckquWYgcuxk0lIa6Cix+MlxlFVPGtBkjSnJgShBjwuSJaLM5ckSV1IMkSJya4pm0SqQldVdRZmXbE2WAAGlQSTn2BCsa2Wh14LzpJ81ewxtHFiNYBkaCdHtOI6h2rzps+9zhl6AqSbU3qDuLbbQ3kDrWWcI2A3sI1tN/msmYe/Fbc7KBkOcrOZVzy05nMGT96o8QUbi0tehWZhGbiH47c7X5RsdlCLYb8ZocMhAIroN68cs+dMMiouo03a2tPeSvWbMm2ugwyDWrGH+0JL0bKTuu0SUSYy4Gl/Sei9Agbte3HBxo7EaCQKco0uqSsiHbbCb8d+tx8ysS17RdELi24VNL8tzjXsHWsuDMOJNDkc1tw0kDrVJipegsm7ZY32OohVpW3wHbx8WHU5nGnVkQ3aU06tKnJoVSQmC6IG3X1F93skjtC1xCV67YdsviODH0dUHFcLjUCu+GQ3BboK88wMtGsWGDdyhqJxSEfteDkUaGU6pUtUzGTliuXFKuCDHFJRPOpcmA0BNcpCE1yIgq1oVZmKTeQ4gVzAMaKdiHw0h2Wmy4Iqnm1ixT9qJ2N/0hMtJiDKq4rdouTLjiC85RnVORBLzfWj4fifBaU9CpDFMtQs+zmHHdeeXD7GlEMTJmTaWi72WXgU9kea3MFpg+jaK8kub0Bxp2KnGh1YOaz4GqawLh0u+Irm5aplOgyhxLlHa8Ytl4zhlEN9NpbTxSQXVCZbJ4tFr/AA3DroE2NQ0C/oLQylBkzjaoIcOjnUoN9mAGfUtWM2jP1+s6zGglz+eR2q61V7Uea3HuVeym1jMqBcTS4V5JzhTW02hUFhA+nZ/X2MchexZKuyzAxzHAUOOCaZ6kVR3IRrkFFtzD9ofEEV2bEuXJnfcPJG1DepqKtBKsUTSoFK6i6i4ogsLlwCQphcQmkJ4CTFRYLx2VdE1ui95CxPo2+W/Fbvjrc49ZJWbOHEyBHenRrobaEsCwV0hUJSVDYjuew9TFb+mFwN1QOmiiDnVrQjP2U7lttCRYe9Ff3W/A1JZTe896kcTS/V2CngnSDKFS5b0Newhljcktc8Xiaw0db2hOlxcm2t6h21vxg+COKU7sOOze/r7KzoUO863nvWhEiEil36p5KuKi7FvOfRrVbVtM22GVITLDl+GB0B562keKlnI1SKhW5GFQYwGanWk9Q60bEh71u0d63rNyLJiQiRsWxZgXPnfdCcjWgq40qnDCtsKrHPTglXJEQTrlyQlFi1SApAUjiizBtOUe128O9cRvq3tvvBGjQh60hR9DXpz7Ci60M3OCG7WZjP6fFT5L1kVxyratSXYIMNwY0OLnguxQHUAdnF6Do0SjzQkdJRlhC1wl4QaCTjxMgrdRyB4tcZJy5aypuO9FuHMO9q8EXVy5b6q/JHfLNcTd+s6uyTr0mWVp7RLLZE+bgY7C2tM42jIoJU3KwSrYo70EbQixGuAoW0rXWb8hziipWcPSRwHlzmkPuLnDIxxGQ6aLXtvlt1qtZsDjLdj/AIHKWV+Rf1+0uF0kyFGxYbQxobDuFwqWkk7daxZObiB4axxFaXGjh2oiwzhF0y80uAhiv/jB8UPWdDpFaoZZWXophl7erYhzLiCHABwJBpkuNLuii27POToQ+Tv3c4res85FT1W3q58rtrsKtMKpwyrUMroxRqULikK6iYNJ61XFdRNJTA5I5OqkcjGZ1oOuHOHj5LBMRr31BrfTrOhbdruo1vPHwuQHKRSY39Y+Jc/LfkkUxnttelzw4JupsU9gHivO5lm/O0o3tt9ITPdRD2s80AxXEk7VPm8qbjnRbdCvWjZ8maqpAOlbkg1DGbNlVyDCoFIWJwCc4LqxiVCuEkwGRYeMLqVrlz6EtkxWumW4rgbony3KrhueEYPsuI7aqjgt9aHNjfKeoZ9OVaTeAnwkoXRuc0fksQxIgekG0Lct88JG547ITQh6S9a3aFDOdTY9msyDV52nvW/JwKBZUtTHO1b0AXKmE6pZVNDCstUUMqYLpidKE6iaE6iYExKSqVIUQIU0lOJTXosGcNoxbBZQkb85DTJDeg6zI5MdtRliN+JG+F0sHSzia1YWltMhLnBl+m4uQXY0vWOznj4ly81+XF18Wv8Azo9wiicFD1wn/FDQJFfR3SjrCBlQwaIPe8eSCpqVNRtXPzX30eLWon9LQjr7UQWbEQyWkEdKIbKKvx9ks+7dY5OcomKRy6cUqDsN+VC5sTvb5qjgt9aFf3I3y3LQw5PqebG74SqYJU+lDmRj+W5cvJfldWP8bVty+JH95/g1Y0iOEG0Lbtc8JH94e4LGkzwg2hQzvU2PZfgO4V21Ecu7ehDcD1jtqIpU3Lowc2S7DU9FBCU4C6InTgkXBOqiCQlcXJKXJCmYtU16QFc5FmNhPFDZZ5dcMaGP7q+CDrEnWmOygcd8CcVtQM99EU4axQ2VJIrwkMU08ui8+sK03um4NwG/G3IbqjLddRcHNnrmxn06+HjuWFr0bCW2RCo5zX4hgQ6uAqG1eSK9VOlCMS2IZcLyLxymkd6bh7aj/pDWg1DYMA0vrUsLs5xfa0Ifdbr33vBc6rSC6gDS0+y0ClM/WuXl5tZ2Lcf49uMonjxWvLS01FCK66rasxDshEa9jS0UByg5a1vPSURyDci7OO76uXOaumw1ykDlC1PAXVijQZh3MH00JlBQQojq56ueAfgHWo8DzWaHMjfLcot0+0xBMAlpNWR6UNPbhLCwJwp45TEyQpg5TmhPOhcnJN8rswxt4tje1zwsx716xZJ/CjaFk4RYfCHNTMMwwaR4rahx9lxbo1LLkMOWCI0uhuy+y4E9FQo5TqrjxZa7D+XG/J1rdlnXIcsyOHgPFaOo4VygHTS6qIZZ1y6MHFl3X4L1ZY5UoWVWmroidTgrsZMC4lEE5cm4qmLVE4JgNSOTmhc9FgrugO4oPes+F68/waPHYPOr1NJ8Edbo10s3XEHYx/mgLBU8dhf1nqhPPgvJ/I/6cf8AHr/iz4b/AK0cOo1Zs6oUsOuCw+Kwa/rpWrhoeOxNQl2/hloQ71kMP66V5nP/ACX7d3FPjx+hXYjeDb095RPJIcsf1benvKJJIr2ODxn08Tm879tNuZS1UTApW5F3YuevK921++lfdx/mQkH4Dv46afwJun/A/wA0W7t538r7uN8yGhHAIVnHapeaP5JSWe9WZX0aUsMYtbRmzpmZg/muWdKxd83b4K7hb/1Cb+8zHzXLOleWNqnZ1PM8o9ywbFYEPmBFEqLkLYM/V4XMaimVNQlw7pZLcNW2hVYSuMNy6ISualTqBJjJgXHBRlqfVIEzGBRlTFR0WYFbpj6S8P3j+yGfNAuB/wBdYdDI56peIjTdUjUgwa/vRT1Mb5oGwQj1mjTNAmz1S8ReVzS38iPT/HzmPBZ9reF316PqiBv4YbG+Cy2nv81bwymgLRmh/PiDqospk2Lv1pXm8uFuV+3dx5z0T6HNj+qZsPeUSSSHbEvhM2eJRJJL1+HpjPp43L5X7aNFI3ImhTNyLtxQryTdv9ZLe5in81gQruejjj9UtNfKoindwPCy/uYnzmoW3P8A61F+6zXwBJl5HnixsJIlZ2ZOmYjnrivVSW5TdvgpLUNZiKdMWIet7lHK8obfBTvc0e5YM/V4XMaieXyIawbHF4XMb3IogG5Lh3LkswcquMVWCFbauiJ0udPATVxKLLJSArl1E7OKaUtEjjcsDyndyfwcuNUw7tgtXn+51Dxp133ab+SR4o53c3Xy/u4vbEYPBB25bDrOxNUrMdoa3xU55m/TLw9dW1Z371H7HkLDa43XnKFp4WRMa0JsnPMzHzXLLGbapXuaWvZ8DzxSBzP8ii+TCEsERxSBzB3lF8kUk8jXs0GBT4tygAU7ci6cUq8i3bzw0vqgP+cPJCuATuNRdcrM12YrSe5FG7eeHge4f85CGBkTFjxTolZo9UOvgky8lJ4sOcdwrz9t/a4rpTlDb4JkY1e46XE9qklOUNvgp3uZ7pgyeLwuY1E0uLkMYNDi8LmNRLBFyXDuXJfhK00qpAF6sBdMTqYLk0FOoiy1RNIKcm1TMSqYb0+lVzhcsDxvdydwkAfyXdsY+SGdyVvHonuMX8czLs/yW/u3vP0hgOaEynS9zj2lYu5C3jcU6GS3baEp5KX9h/QRt99ZuYOmPHPXFeqIzbU6NFxnucfac53W4lNbm2+AU/2Z7dgsyktB923tvRXJoYwbFJeD7tncimVFyXHyNey6xWQLlWYVaaLl04krx3dw9fB+7u+cgbByJSJG+6zY64JCN9293GYP3c/PKAbIdQxT/wBvHH4mhvip5eRseyg/lHaVJKcpu3wUTzedqlk+UNvgpme7YNDi8LmN7kTQQKIawZHAQuYzuRNDuCXAMliEFaBUcFTBdMTcK1UiQrsZYVslNN6UhdkTATIkcdK4pr8iLPEd2t3G6fy4PcT4rO3IxSLMu0Nk/wD3YLv8Vc3ZjWcdqZCH9n+0P4D4QQZUTHpi4GJ6DExWl3q4he6pGTI1S/sP6CMMXDYlGbb5LgNeYJWtrTb5Kf7F7tg+3gYeqGz4QieUFyGrD9WzmN7gieVFyTHvTVchBWcyrQlNmXVinXjW7YOMw/u4H5rl57JO5Y0sLest8l6Du2DjMP3I+a5efSWU1IG9OU00UU8vJSdlV2UqWUG/btUcQXlTSY37dvgpi9zwZPAQuY3uRRCzIYwYHAQuY3uCKYQQwDJdghThQw1KAughxSGqUhcsy6mkppjhIYwW2BSFDEKcZga1HEjN09iO42nkm7FZx9KyJinFMNrca6mO0u3uo0xSvLq0zDsX0bhFJQ48J0OICQ7QL2kVo5usf6Xilv4HxoLzitdFbmcxjiaa20qClynUZQyRWuTZpVizpIxIjB9oHJoU7LEjk0ECN0wojQNpIoEWYP4NRId5Y4uJvo1wA2EgVUrZBHFlNpTVd1IklxcsKypRwpjAhb8IpeM2S3Dhp5CSHFbp70pjt09hXTE3lu7HZZe2FFGRuNDd0nGbXtXlORfRWEEqyLDcx4xmuFDl6CNYXilu4KxYUQhrIkRtbi2G8mmsAZUuePXZ8cumqHzsHUrdmQMaI0AXk0SfsqN/Bjf8UX/5RHg9YMVpDjCi1upwbrusKFujbem4Pso1o0ADqACJZdtViWJKlrBUUOg3IglwBnR44XJYY2ie0UXNeNI60piDSFcpcZOBUZcNKXGH6KDNHECQwxoSrqrj3VTTCGhNMEaApKJAt6qyrEkmnMoH2Q05u1aVQk9IEN1tMz9it19ac2x26FpekC70oW3W0pCzwMyeJMKyIgS+kC26KuZQJplBoVkuCY5yO6CnEs0FVzYgWoSuxlt1tMr9iBOFihaa4IbraU4dnAZgpRJjQp2lOBC220g+iDQl+ijQrGMFweFvVW1Ff6INCX6KFYxgkxlvVW0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4" name="Picture 8" descr="http://2.bp.blogspot.com/-ftm5pFomSMs/UJi4Tzd_fQI/AAAAAAAAA9Q/UOQKL7QU4P0/s1600/análisis+de+sangre.jpe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1658" y="384967"/>
            <a:ext cx="700078" cy="972331"/>
          </a:xfrm>
          <a:prstGeom prst="rect">
            <a:avLst/>
          </a:prstGeom>
          <a:noFill/>
        </p:spPr>
      </p:pic>
      <p:sp>
        <p:nvSpPr>
          <p:cNvPr id="75" name="74 CuadroTexto"/>
          <p:cNvSpPr txBox="1"/>
          <p:nvPr/>
        </p:nvSpPr>
        <p:spPr>
          <a:xfrm>
            <a:off x="428596" y="571480"/>
            <a:ext cx="135732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Muestra de sangre</a:t>
            </a:r>
            <a:endParaRPr lang="es-ES" b="1" dirty="0"/>
          </a:p>
        </p:txBody>
      </p:sp>
      <p:sp>
        <p:nvSpPr>
          <p:cNvPr id="76" name="75 Flecha abajo"/>
          <p:cNvSpPr/>
          <p:nvPr/>
        </p:nvSpPr>
        <p:spPr>
          <a:xfrm>
            <a:off x="857224" y="1643050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/>
          <p:cNvSpPr txBox="1"/>
          <p:nvPr/>
        </p:nvSpPr>
        <p:spPr>
          <a:xfrm>
            <a:off x="404796" y="2484775"/>
            <a:ext cx="1357322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Extracción ADN</a:t>
            </a:r>
          </a:p>
          <a:p>
            <a:pPr algn="ctr"/>
            <a:r>
              <a:rPr lang="es-ES" sz="1400" dirty="0" smtClean="0"/>
              <a:t>(</a:t>
            </a:r>
            <a:r>
              <a:rPr lang="es-ES" sz="1400" dirty="0" err="1" smtClean="0"/>
              <a:t>QIAamp</a:t>
            </a:r>
            <a:r>
              <a:rPr lang="es-ES" sz="1400" dirty="0" smtClean="0"/>
              <a:t> </a:t>
            </a:r>
            <a:r>
              <a:rPr lang="es-ES" sz="1400" dirty="0"/>
              <a:t>DNA </a:t>
            </a:r>
            <a:r>
              <a:rPr lang="es-ES" sz="1400" dirty="0" err="1"/>
              <a:t>Blood</a:t>
            </a:r>
            <a:r>
              <a:rPr lang="es-ES" sz="1400" dirty="0"/>
              <a:t> Maxi </a:t>
            </a:r>
            <a:r>
              <a:rPr lang="es-ES" sz="1400" dirty="0" smtClean="0"/>
              <a:t>Kit)</a:t>
            </a:r>
            <a:endParaRPr lang="es-ES" sz="1400" dirty="0"/>
          </a:p>
        </p:txBody>
      </p:sp>
      <p:pic>
        <p:nvPicPr>
          <p:cNvPr id="78" name="Picture 10" descr="https://encrypted-tbn0.gstatic.com/images?q=tbn:ANd9GcQvoTMqOHiMt78F1H8Cso5WmArXnlCuSM260oVllyWH_xhcLaW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4994" y="2484775"/>
            <a:ext cx="666742" cy="933439"/>
          </a:xfrm>
          <a:prstGeom prst="rect">
            <a:avLst/>
          </a:prstGeom>
          <a:noFill/>
        </p:spPr>
      </p:pic>
      <p:sp>
        <p:nvSpPr>
          <p:cNvPr id="79" name="78 Flecha abajo"/>
          <p:cNvSpPr/>
          <p:nvPr/>
        </p:nvSpPr>
        <p:spPr>
          <a:xfrm>
            <a:off x="857224" y="3714752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0" name="79 Imagen" descr="C:\Users\Bel\AppData\Local\Microsoft\Windows\Temporary Internet Files\Content.Word\IMG_092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623" y="5221416"/>
            <a:ext cx="1924047" cy="142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80 CuadroTexto"/>
          <p:cNvSpPr txBox="1"/>
          <p:nvPr/>
        </p:nvSpPr>
        <p:spPr>
          <a:xfrm>
            <a:off x="428596" y="4425743"/>
            <a:ext cx="135732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Control calidad</a:t>
            </a:r>
            <a:endParaRPr lang="es-ES" b="1" dirty="0"/>
          </a:p>
        </p:txBody>
      </p:sp>
      <p:sp>
        <p:nvSpPr>
          <p:cNvPr id="82" name="81 Flecha a la derecha con bandas"/>
          <p:cNvSpPr/>
          <p:nvPr/>
        </p:nvSpPr>
        <p:spPr>
          <a:xfrm rot="18875409">
            <a:off x="1431425" y="3016839"/>
            <a:ext cx="5741165" cy="4034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82 CuadroTexto"/>
          <p:cNvSpPr txBox="1"/>
          <p:nvPr/>
        </p:nvSpPr>
        <p:spPr>
          <a:xfrm>
            <a:off x="6572264" y="424086"/>
            <a:ext cx="1928826" cy="86177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SECUENCIACIÓN EXÓMICA</a:t>
            </a:r>
          </a:p>
          <a:p>
            <a:pPr algn="ctr"/>
            <a:r>
              <a:rPr lang="es-ES" sz="1400" dirty="0" smtClean="0"/>
              <a:t>(</a:t>
            </a:r>
            <a:r>
              <a:rPr lang="es-ES" sz="1400" dirty="0" err="1" smtClean="0"/>
              <a:t>Otogenetics</a:t>
            </a:r>
            <a:r>
              <a:rPr lang="es-ES" sz="1400" dirty="0" smtClean="0"/>
              <a:t>. </a:t>
            </a:r>
            <a:r>
              <a:rPr lang="es-ES" sz="1400" dirty="0" err="1" smtClean="0"/>
              <a:t>Inc</a:t>
            </a:r>
            <a:r>
              <a:rPr lang="es-ES" sz="1400" dirty="0" smtClean="0"/>
              <a:t>)</a:t>
            </a:r>
            <a:endParaRPr lang="es-ES" sz="1400" dirty="0"/>
          </a:p>
        </p:txBody>
      </p:sp>
      <p:sp>
        <p:nvSpPr>
          <p:cNvPr id="84" name="83 Flecha abajo"/>
          <p:cNvSpPr/>
          <p:nvPr/>
        </p:nvSpPr>
        <p:spPr>
          <a:xfrm>
            <a:off x="7286644" y="1643050"/>
            <a:ext cx="428628" cy="428628"/>
          </a:xfrm>
          <a:prstGeom prst="downArrow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84 CuadroTexto"/>
          <p:cNvSpPr txBox="1"/>
          <p:nvPr/>
        </p:nvSpPr>
        <p:spPr>
          <a:xfrm>
            <a:off x="6572264" y="2285992"/>
            <a:ext cx="185738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Captura de áreas de interés</a:t>
            </a:r>
          </a:p>
          <a:p>
            <a:pPr algn="ctr"/>
            <a:r>
              <a:rPr lang="es-ES" sz="1400" dirty="0" smtClean="0"/>
              <a:t>(</a:t>
            </a:r>
            <a:r>
              <a:rPr lang="es-ES" sz="1400" dirty="0" err="1"/>
              <a:t>SeqCap</a:t>
            </a:r>
            <a:r>
              <a:rPr lang="es-ES" sz="1400" dirty="0"/>
              <a:t> EZ </a:t>
            </a:r>
            <a:r>
              <a:rPr lang="es-ES" sz="1400" dirty="0" err="1"/>
              <a:t>Exome</a:t>
            </a:r>
            <a:r>
              <a:rPr lang="es-ES" sz="1400" dirty="0"/>
              <a:t> de </a:t>
            </a:r>
            <a:r>
              <a:rPr lang="es-ES" sz="1400" dirty="0" err="1"/>
              <a:t>Nimblegen</a:t>
            </a:r>
            <a:r>
              <a:rPr lang="es-ES" sz="1400" dirty="0"/>
              <a:t> </a:t>
            </a:r>
            <a:r>
              <a:rPr lang="es-ES" sz="1400" dirty="0" smtClean="0"/>
              <a:t>V2.0)</a:t>
            </a:r>
            <a:endParaRPr lang="es-ES" sz="1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175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76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77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78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79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80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181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86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7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8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9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0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1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2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3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4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5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6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7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8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9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0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1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2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3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4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5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6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7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8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9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0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2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3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4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5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2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83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84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85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0" name="69 Paralelogramo"/>
          <p:cNvSpPr/>
          <p:nvPr/>
        </p:nvSpPr>
        <p:spPr>
          <a:xfrm>
            <a:off x="4500562" y="2714620"/>
            <a:ext cx="2286016" cy="928694"/>
          </a:xfrm>
          <a:prstGeom prst="parallelogram">
            <a:avLst>
              <a:gd name="adj" fmla="val 5922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71" name="70 Rectángulo"/>
          <p:cNvSpPr/>
          <p:nvPr/>
        </p:nvSpPr>
        <p:spPr>
          <a:xfrm>
            <a:off x="285720" y="1535892"/>
            <a:ext cx="5286412" cy="1071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72" name="71 Rectángulo"/>
          <p:cNvSpPr/>
          <p:nvPr/>
        </p:nvSpPr>
        <p:spPr>
          <a:xfrm>
            <a:off x="4357687" y="1535892"/>
            <a:ext cx="859042" cy="10715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73" name="72 Rectángulo"/>
          <p:cNvSpPr/>
          <p:nvPr/>
        </p:nvSpPr>
        <p:spPr>
          <a:xfrm>
            <a:off x="2152632" y="1535892"/>
            <a:ext cx="718072" cy="10715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74" name="73 Rectángulo"/>
          <p:cNvSpPr/>
          <p:nvPr/>
        </p:nvSpPr>
        <p:spPr>
          <a:xfrm>
            <a:off x="1107257" y="2536025"/>
            <a:ext cx="1071570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75" name="74 Rectángulo"/>
          <p:cNvSpPr/>
          <p:nvPr/>
        </p:nvSpPr>
        <p:spPr>
          <a:xfrm>
            <a:off x="1357290" y="2857496"/>
            <a:ext cx="1214446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1500166" y="2857496"/>
            <a:ext cx="776294" cy="714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77" name="76 Rectángulo"/>
          <p:cNvSpPr/>
          <p:nvPr/>
        </p:nvSpPr>
        <p:spPr>
          <a:xfrm>
            <a:off x="214282" y="3429000"/>
            <a:ext cx="1285884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78" name="77 Rectángulo"/>
          <p:cNvSpPr/>
          <p:nvPr/>
        </p:nvSpPr>
        <p:spPr>
          <a:xfrm>
            <a:off x="500034" y="3429000"/>
            <a:ext cx="928694" cy="714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79" name="78 Rectángulo"/>
          <p:cNvSpPr/>
          <p:nvPr/>
        </p:nvSpPr>
        <p:spPr>
          <a:xfrm>
            <a:off x="571472" y="3214686"/>
            <a:ext cx="857256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0" name="79 Rectángulo"/>
          <p:cNvSpPr/>
          <p:nvPr/>
        </p:nvSpPr>
        <p:spPr>
          <a:xfrm>
            <a:off x="428596" y="2786058"/>
            <a:ext cx="642942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1" name="80 Rectángulo"/>
          <p:cNvSpPr/>
          <p:nvPr/>
        </p:nvSpPr>
        <p:spPr>
          <a:xfrm>
            <a:off x="1714480" y="3214686"/>
            <a:ext cx="642942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2" name="14 Rectángulo redondeado"/>
          <p:cNvSpPr/>
          <p:nvPr/>
        </p:nvSpPr>
        <p:spPr>
          <a:xfrm>
            <a:off x="5143504" y="2643182"/>
            <a:ext cx="45719" cy="71438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3" name="24 Rectángulo redondeado"/>
          <p:cNvSpPr/>
          <p:nvPr/>
        </p:nvSpPr>
        <p:spPr>
          <a:xfrm>
            <a:off x="6286512" y="2428868"/>
            <a:ext cx="45719" cy="642942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4" name="34 Rectángulo redondeado"/>
          <p:cNvSpPr/>
          <p:nvPr/>
        </p:nvSpPr>
        <p:spPr>
          <a:xfrm>
            <a:off x="5448304" y="2500306"/>
            <a:ext cx="45719" cy="71438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5" name="35 Rectángulo redondeado"/>
          <p:cNvSpPr/>
          <p:nvPr/>
        </p:nvSpPr>
        <p:spPr>
          <a:xfrm>
            <a:off x="6026479" y="2714620"/>
            <a:ext cx="45719" cy="71438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6" name="37 Rectángulo redondeado"/>
          <p:cNvSpPr/>
          <p:nvPr/>
        </p:nvSpPr>
        <p:spPr>
          <a:xfrm>
            <a:off x="5669289" y="2857496"/>
            <a:ext cx="45719" cy="71438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7" name="38 Rectángulo redondeado"/>
          <p:cNvSpPr/>
          <p:nvPr/>
        </p:nvSpPr>
        <p:spPr>
          <a:xfrm>
            <a:off x="5572132" y="2428868"/>
            <a:ext cx="45719" cy="642942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8" name="39 Rectángulo redondeado"/>
          <p:cNvSpPr/>
          <p:nvPr/>
        </p:nvSpPr>
        <p:spPr>
          <a:xfrm>
            <a:off x="5929322" y="2928934"/>
            <a:ext cx="45719" cy="642942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9" name="40 Rectángulo redondeado"/>
          <p:cNvSpPr/>
          <p:nvPr/>
        </p:nvSpPr>
        <p:spPr>
          <a:xfrm>
            <a:off x="4929190" y="2786058"/>
            <a:ext cx="45719" cy="642942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90" name="41 Paralelogramo"/>
          <p:cNvSpPr/>
          <p:nvPr/>
        </p:nvSpPr>
        <p:spPr>
          <a:xfrm>
            <a:off x="2428860" y="5214950"/>
            <a:ext cx="2286016" cy="928694"/>
          </a:xfrm>
          <a:prstGeom prst="parallelogram">
            <a:avLst>
              <a:gd name="adj" fmla="val 5922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91" name="42 Rectángulo redondeado"/>
          <p:cNvSpPr/>
          <p:nvPr/>
        </p:nvSpPr>
        <p:spPr>
          <a:xfrm>
            <a:off x="3071802" y="5143512"/>
            <a:ext cx="45719" cy="71438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92" name="43 Rectángulo redondeado"/>
          <p:cNvSpPr/>
          <p:nvPr/>
        </p:nvSpPr>
        <p:spPr>
          <a:xfrm>
            <a:off x="4214810" y="4929198"/>
            <a:ext cx="45719" cy="642942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93" name="44 Rectángulo redondeado"/>
          <p:cNvSpPr/>
          <p:nvPr/>
        </p:nvSpPr>
        <p:spPr>
          <a:xfrm>
            <a:off x="3376602" y="5000636"/>
            <a:ext cx="45719" cy="71438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94" name="45 Rectángulo redondeado"/>
          <p:cNvSpPr/>
          <p:nvPr/>
        </p:nvSpPr>
        <p:spPr>
          <a:xfrm>
            <a:off x="3954777" y="5214950"/>
            <a:ext cx="45719" cy="71438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95" name="46 Rectángulo redondeado"/>
          <p:cNvSpPr/>
          <p:nvPr/>
        </p:nvSpPr>
        <p:spPr>
          <a:xfrm>
            <a:off x="3597587" y="5357826"/>
            <a:ext cx="45719" cy="71438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96" name="47 Rectángulo redondeado"/>
          <p:cNvSpPr/>
          <p:nvPr/>
        </p:nvSpPr>
        <p:spPr>
          <a:xfrm>
            <a:off x="3500430" y="4929198"/>
            <a:ext cx="45719" cy="642942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97" name="48 Rectángulo redondeado"/>
          <p:cNvSpPr/>
          <p:nvPr/>
        </p:nvSpPr>
        <p:spPr>
          <a:xfrm>
            <a:off x="3857620" y="5429264"/>
            <a:ext cx="45719" cy="642942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98" name="49 Rectángulo redondeado"/>
          <p:cNvSpPr/>
          <p:nvPr/>
        </p:nvSpPr>
        <p:spPr>
          <a:xfrm>
            <a:off x="2857488" y="5286388"/>
            <a:ext cx="45719" cy="642942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99" name="50 Rectángulo"/>
          <p:cNvSpPr/>
          <p:nvPr/>
        </p:nvSpPr>
        <p:spPr>
          <a:xfrm rot="5400000">
            <a:off x="2714612" y="5000636"/>
            <a:ext cx="1214446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00" name="53 Rectángulo"/>
          <p:cNvSpPr/>
          <p:nvPr/>
        </p:nvSpPr>
        <p:spPr>
          <a:xfrm rot="5400000">
            <a:off x="2924164" y="5076836"/>
            <a:ext cx="795342" cy="714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01" name="54 Rectángulo"/>
          <p:cNvSpPr/>
          <p:nvPr/>
        </p:nvSpPr>
        <p:spPr>
          <a:xfrm rot="5400000">
            <a:off x="3821901" y="4964917"/>
            <a:ext cx="1000132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02" name="55 Rectángulo"/>
          <p:cNvSpPr/>
          <p:nvPr/>
        </p:nvSpPr>
        <p:spPr>
          <a:xfrm rot="5400000">
            <a:off x="3990972" y="5072074"/>
            <a:ext cx="652466" cy="6191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03" name="56 Flecha abajo"/>
          <p:cNvSpPr/>
          <p:nvPr/>
        </p:nvSpPr>
        <p:spPr>
          <a:xfrm>
            <a:off x="1285852" y="1893083"/>
            <a:ext cx="285752" cy="357190"/>
          </a:xfrm>
          <a:prstGeom prst="downArrow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04" name="58 Rectángulo"/>
          <p:cNvSpPr/>
          <p:nvPr/>
        </p:nvSpPr>
        <p:spPr>
          <a:xfrm>
            <a:off x="1785918" y="5000636"/>
            <a:ext cx="1071570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05" name="59 Rectángulo"/>
          <p:cNvSpPr/>
          <p:nvPr/>
        </p:nvSpPr>
        <p:spPr>
          <a:xfrm>
            <a:off x="4500562" y="4857760"/>
            <a:ext cx="642942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06" name="60 Rectángulo"/>
          <p:cNvSpPr/>
          <p:nvPr/>
        </p:nvSpPr>
        <p:spPr>
          <a:xfrm>
            <a:off x="4643438" y="4643446"/>
            <a:ext cx="857256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07" name="61 Rectángulo"/>
          <p:cNvSpPr/>
          <p:nvPr/>
        </p:nvSpPr>
        <p:spPr>
          <a:xfrm>
            <a:off x="2285984" y="4714884"/>
            <a:ext cx="642942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08" name="64 Rectángulo"/>
          <p:cNvSpPr/>
          <p:nvPr/>
        </p:nvSpPr>
        <p:spPr>
          <a:xfrm>
            <a:off x="6750859" y="5572140"/>
            <a:ext cx="1214446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09" name="65 Rectángulo"/>
          <p:cNvSpPr/>
          <p:nvPr/>
        </p:nvSpPr>
        <p:spPr>
          <a:xfrm>
            <a:off x="6893735" y="5572140"/>
            <a:ext cx="776294" cy="714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10" name="66 Rectángulo"/>
          <p:cNvSpPr/>
          <p:nvPr/>
        </p:nvSpPr>
        <p:spPr>
          <a:xfrm>
            <a:off x="6750859" y="5929330"/>
            <a:ext cx="1285884" cy="714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11" name="67 Rectángulo"/>
          <p:cNvSpPr/>
          <p:nvPr/>
        </p:nvSpPr>
        <p:spPr>
          <a:xfrm>
            <a:off x="7036611" y="5929330"/>
            <a:ext cx="928694" cy="714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12" name="68 Flecha abajo"/>
          <p:cNvSpPr/>
          <p:nvPr/>
        </p:nvSpPr>
        <p:spPr>
          <a:xfrm rot="16200000">
            <a:off x="5822165" y="5536422"/>
            <a:ext cx="311947" cy="383385"/>
          </a:xfrm>
          <a:prstGeom prst="downArrow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13" name="71 CuadroTexto"/>
          <p:cNvSpPr txBox="1"/>
          <p:nvPr/>
        </p:nvSpPr>
        <p:spPr>
          <a:xfrm>
            <a:off x="1643042" y="1845222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Fragmentación</a:t>
            </a:r>
            <a:endParaRPr lang="es-ES" dirty="0"/>
          </a:p>
        </p:txBody>
      </p:sp>
      <p:sp>
        <p:nvSpPr>
          <p:cNvPr id="114" name="113 CuadroTexto"/>
          <p:cNvSpPr txBox="1"/>
          <p:nvPr/>
        </p:nvSpPr>
        <p:spPr>
          <a:xfrm>
            <a:off x="5929322" y="219654"/>
            <a:ext cx="307180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MICROARRAY  O HIBRIDACIÓN EN FASE SÓLIDA</a:t>
            </a:r>
            <a:endParaRPr lang="es-ES" b="1" dirty="0"/>
          </a:p>
        </p:txBody>
      </p:sp>
      <p:sp>
        <p:nvSpPr>
          <p:cNvPr id="115" name="114 Llamada de flecha hacia abajo"/>
          <p:cNvSpPr/>
          <p:nvPr/>
        </p:nvSpPr>
        <p:spPr>
          <a:xfrm>
            <a:off x="3000364" y="2928934"/>
            <a:ext cx="1428760" cy="571504"/>
          </a:xfrm>
          <a:prstGeom prst="downArrowCallout">
            <a:avLst>
              <a:gd name="adj1" fmla="val 25000"/>
              <a:gd name="adj2" fmla="val 32273"/>
              <a:gd name="adj3" fmla="val 41969"/>
              <a:gd name="adj4" fmla="val 28940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  <p:bldP spid="1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147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48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49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0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1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2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153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58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9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0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1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2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3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4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5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6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7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8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9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0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1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2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3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4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5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6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7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8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9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0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1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2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4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5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6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7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4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5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6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7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pic>
        <p:nvPicPr>
          <p:cNvPr id="70" name="Picture 12" descr="http://blog.neo-st.com/wp-content/uploads/2013/04/logística-tienda-en-internet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700031"/>
            <a:ext cx="1416029" cy="1371779"/>
          </a:xfrm>
          <a:prstGeom prst="rect">
            <a:avLst/>
          </a:prstGeom>
          <a:noFill/>
        </p:spPr>
      </p:pic>
      <p:sp>
        <p:nvSpPr>
          <p:cNvPr id="71" name="AutoShape 2" descr="data:image/jpeg;base64,/9j/4AAQSkZJRgABAQAAAQABAAD/2wCEAAkGBhQSEBUUEhQUFRUVFhQSFBcUFBQVFBQUFBQVFBQUFBQXGyYeFxkjGRQUHy8gIycpLCwsFR4xNTAqNSYrLCkBCQoKDgwOGg8PGCkcHBwpKSkpKSkpKSksKSkpLCkpKSkpKSkpKSkpKSkpKSksKSksKSwpMCkpKSkpLCk1KSk2LP/AABEIAPAArAMBIgACEQEDEQH/xAAcAAABBQEBAQAAAAAAAAAAAAAGAQIDBAUABwj/xABJEAABAgMCBwwGBwgBBQAAAAABAAIDBBEFIQYSMUFRYXEHIiMkMnKBkaGxwdETM0JzsrMUNGJ0kqPwFVJTY4KiwuGTNWSDtNL/xAAZAQADAQEBAAAAAAAAAAAAAAABAgMABAX/xAAmEQEBAAIBAwQCAwEBAAAAAAAAAQIRAyExMhIiI3EEQTNCgTQT/9oADAMBAAIRAxEAPwD1qiaSnpjgqlKUwpaJHBFjCmkpzlG46btt3ejpihyXGVb07f3m/ib5qRhrkv2GvctpkqcCowntCDHBckquWYgcuxk0lIa6Cix+MlxlFVPGtBkjSnJgShBjwuSJaLM5ckSV1IMkSJya4pm0SqQldVdRZmXbE2WAAGlQSTn2BCsa2Wh14LzpJ81ewxtHFiNYBkaCdHtOI6h2rzps+9zhl6AqSbU3qDuLbbQ3kDrWWcI2A3sI1tN/msmYe/Fbc7KBkOcrOZVzy05nMGT96o8QUbi0tehWZhGbiH47c7X5RsdlCLYb8ZocMhAIroN68cs+dMMiouo03a2tPeSvWbMm2ugwyDWrGH+0JL0bKTuu0SUSYy4Gl/Sei9Agbte3HBxo7EaCQKco0uqSsiHbbCb8d+tx8ysS17RdELi24VNL8tzjXsHWsuDMOJNDkc1tw0kDrVJipegsm7ZY32OohVpW3wHbx8WHU5nGnVkQ3aU06tKnJoVSQmC6IG3X1F93skjtC1xCV67YdsviODH0dUHFcLjUCu+GQ3BboK88wMtGsWGDdyhqJxSEfteDkUaGU6pUtUzGTliuXFKuCDHFJRPOpcmA0BNcpCE1yIgq1oVZmKTeQ4gVzAMaKdiHw0h2Wmy4Iqnm1ixT9qJ2N/0hMtJiDKq4rdouTLjiC85RnVORBLzfWj4fifBaU9CpDFMtQs+zmHHdeeXD7GlEMTJmTaWi72WXgU9kea3MFpg+jaK8kub0Bxp2KnGh1YOaz4GqawLh0u+Irm5aplOgyhxLlHa8Ytl4zhlEN9NpbTxSQXVCZbJ4tFr/AA3DroE2NQ0C/oLQylBkzjaoIcOjnUoN9mAGfUtWM2jP1+s6zGglz+eR2q61V7Uea3HuVeym1jMqBcTS4V5JzhTW02hUFhA+nZ/X2MchexZKuyzAxzHAUOOCaZ6kVR3IRrkFFtzD9ofEEV2bEuXJnfcPJG1DepqKtBKsUTSoFK6i6i4ogsLlwCQphcQmkJ4CTFRYLx2VdE1ui95CxPo2+W/Fbvjrc49ZJWbOHEyBHenRrobaEsCwV0hUJSVDYjuew9TFb+mFwN1QOmiiDnVrQjP2U7lttCRYe9Ff3W/A1JZTe896kcTS/V2CngnSDKFS5b0Newhljcktc8Xiaw0db2hOlxcm2t6h21vxg+COKU7sOOze/r7KzoUO863nvWhEiEil36p5KuKi7FvOfRrVbVtM22GVITLDl+GB0B562keKlnI1SKhW5GFQYwGanWk9Q60bEh71u0d63rNyLJiQiRsWxZgXPnfdCcjWgq40qnDCtsKrHPTglXJEQTrlyQlFi1SApAUjiizBtOUe128O9cRvq3tvvBGjQh60hR9DXpz7Ci60M3OCG7WZjP6fFT5L1kVxyratSXYIMNwY0OLnguxQHUAdnF6Do0SjzQkdJRlhC1wl4QaCTjxMgrdRyB4tcZJy5aypuO9FuHMO9q8EXVy5b6q/JHfLNcTd+s6uyTr0mWVp7RLLZE+bgY7C2tM42jIoJU3KwSrYo70EbQixGuAoW0rXWb8hziipWcPSRwHlzmkPuLnDIxxGQ6aLXtvlt1qtZsDjLdj/AIHKWV+Rf1+0uF0kyFGxYbQxobDuFwqWkk7daxZObiB4axxFaXGjh2oiwzhF0y80uAhiv/jB8UPWdDpFaoZZWXophl7erYhzLiCHABwJBpkuNLuii27POToQ+Tv3c4res85FT1W3q58rtrsKtMKpwyrUMroxRqULikK6iYNJ61XFdRNJTA5I5OqkcjGZ1oOuHOHj5LBMRr31BrfTrOhbdruo1vPHwuQHKRSY39Y+Jc/LfkkUxnttelzw4JupsU9gHivO5lm/O0o3tt9ITPdRD2s80AxXEk7VPm8qbjnRbdCvWjZ8maqpAOlbkg1DGbNlVyDCoFIWJwCc4LqxiVCuEkwGRYeMLqVrlz6EtkxWumW4rgbony3KrhueEYPsuI7aqjgt9aHNjfKeoZ9OVaTeAnwkoXRuc0fksQxIgekG0Lct88JG547ITQh6S9a3aFDOdTY9msyDV52nvW/JwKBZUtTHO1b0AXKmE6pZVNDCstUUMqYLpidKE6iaE6iYExKSqVIUQIU0lOJTXosGcNoxbBZQkb85DTJDeg6zI5MdtRliN+JG+F0sHSzia1YWltMhLnBl+m4uQXY0vWOznj4ly81+XF18Wv8Azo9wiicFD1wn/FDQJFfR3SjrCBlQwaIPe8eSCpqVNRtXPzX30eLWon9LQjr7UQWbEQyWkEdKIbKKvx9ks+7dY5OcomKRy6cUqDsN+VC5sTvb5qjgt9aFf3I3y3LQw5PqebG74SqYJU+lDmRj+W5cvJfldWP8bVty+JH95/g1Y0iOEG0Lbtc8JH94e4LGkzwg2hQzvU2PZfgO4V21Ecu7ehDcD1jtqIpU3Lowc2S7DU9FBCU4C6InTgkXBOqiCQlcXJKXJCmYtU16QFc5FmNhPFDZZ5dcMaGP7q+CDrEnWmOygcd8CcVtQM99EU4axQ2VJIrwkMU08ui8+sK03um4NwG/G3IbqjLddRcHNnrmxn06+HjuWFr0bCW2RCo5zX4hgQ6uAqG1eSK9VOlCMS2IZcLyLxymkd6bh7aj/pDWg1DYMA0vrUsLs5xfa0Ifdbr33vBc6rSC6gDS0+y0ClM/WuXl5tZ2Lcf49uMonjxWvLS01FCK66rasxDshEa9jS0UByg5a1vPSURyDci7OO76uXOaumw1ykDlC1PAXVijQZh3MH00JlBQQojq56ueAfgHWo8DzWaHMjfLcot0+0xBMAlpNWR6UNPbhLCwJwp45TEyQpg5TmhPOhcnJN8rswxt4tje1zwsx716xZJ/CjaFk4RYfCHNTMMwwaR4rahx9lxbo1LLkMOWCI0uhuy+y4E9FQo5TqrjxZa7D+XG/J1rdlnXIcsyOHgPFaOo4VygHTS6qIZZ1y6MHFl3X4L1ZY5UoWVWmroidTgrsZMC4lEE5cm4qmLVE4JgNSOTmhc9FgrugO4oPes+F68/waPHYPOr1NJ8Edbo10s3XEHYx/mgLBU8dhf1nqhPPgvJ/I/6cf8AHr/iz4b/AK0cOo1Zs6oUsOuCw+Kwa/rpWrhoeOxNQl2/hloQ71kMP66V5nP/ACX7d3FPjx+hXYjeDb095RPJIcsf1benvKJJIr2ODxn08Tm879tNuZS1UTApW5F3YuevK921++lfdx/mQkH4Dv46afwJun/A/wA0W7t538r7uN8yGhHAIVnHapeaP5JSWe9WZX0aUsMYtbRmzpmZg/muWdKxd83b4K7hb/1Cb+8zHzXLOleWNqnZ1PM8o9ywbFYEPmBFEqLkLYM/V4XMaimVNQlw7pZLcNW2hVYSuMNy6ISualTqBJjJgXHBRlqfVIEzGBRlTFR0WYFbpj6S8P3j+yGfNAuB/wBdYdDI56peIjTdUjUgwa/vRT1Mb5oGwQj1mjTNAmz1S8ReVzS38iPT/HzmPBZ9reF316PqiBv4YbG+Cy2nv81bwymgLRmh/PiDqospk2Lv1pXm8uFuV+3dx5z0T6HNj+qZsPeUSSSHbEvhM2eJRJJL1+HpjPp43L5X7aNFI3ImhTNyLtxQryTdv9ZLe5in81gQruejjj9UtNfKoindwPCy/uYnzmoW3P8A61F+6zXwBJl5HnixsJIlZ2ZOmYjnrivVSW5TdvgpLUNZiKdMWIet7lHK8obfBTvc0e5YM/V4XMaieXyIawbHF4XMb3IogG5Lh3LkswcquMVWCFbauiJ0udPATVxKLLJSArl1E7OKaUtEjjcsDyndyfwcuNUw7tgtXn+51Dxp133ab+SR4o53c3Xy/u4vbEYPBB25bDrOxNUrMdoa3xU55m/TLw9dW1Z371H7HkLDa43XnKFp4WRMa0JsnPMzHzXLLGbapXuaWvZ8DzxSBzP8ii+TCEsERxSBzB3lF8kUk8jXs0GBT4tygAU7ci6cUq8i3bzw0vqgP+cPJCuATuNRdcrM12YrSe5FG7eeHge4f85CGBkTFjxTolZo9UOvgky8lJ4sOcdwrz9t/a4rpTlDb4JkY1e46XE9qklOUNvgp3uZ7pgyeLwuY1E0uLkMYNDi8LmNRLBFyXDuXJfhK00qpAF6sBdMTqYLk0FOoiy1RNIKcm1TMSqYb0+lVzhcsDxvdydwkAfyXdsY+SGdyVvHonuMX8czLs/yW/u3vP0hgOaEynS9zj2lYu5C3jcU6GS3baEp5KX9h/QRt99ZuYOmPHPXFeqIzbU6NFxnucfac53W4lNbm2+AU/2Z7dgsyktB923tvRXJoYwbFJeD7tncimVFyXHyNey6xWQLlWYVaaLl04krx3dw9fB+7u+cgbByJSJG+6zY64JCN9293GYP3c/PKAbIdQxT/wBvHH4mhvip5eRseyg/lHaVJKcpu3wUTzedqlk+UNvgpme7YNDi8LmN7kTQQKIawZHAQuYzuRNDuCXAMliEFaBUcFTBdMTcK1UiQrsZYVslNN6UhdkTATIkcdK4pr8iLPEd2t3G6fy4PcT4rO3IxSLMu0Nk/wD3YLv8Vc3ZjWcdqZCH9n+0P4D4QQZUTHpi4GJ6DExWl3q4he6pGTI1S/sP6CMMXDYlGbb5LgNeYJWtrTb5Kf7F7tg+3gYeqGz4QieUFyGrD9WzmN7gieVFyTHvTVchBWcyrQlNmXVinXjW7YOMw/u4H5rl57JO5Y0sLest8l6Du2DjMP3I+a5efSWU1IG9OU00UU8vJSdlV2UqWUG/btUcQXlTSY37dvgpi9zwZPAQuY3uRRCzIYwYHAQuY3uCKYQQwDJdghThQw1KAughxSGqUhcsy6mkppjhIYwW2BSFDEKcZga1HEjN09iO42nkm7FZx9KyJinFMNrca6mO0u3uo0xSvLq0zDsX0bhFJQ48J0OICQ7QL2kVo5usf6Xilv4HxoLzitdFbmcxjiaa20qClynUZQyRWuTZpVizpIxIjB9oHJoU7LEjk0ECN0wojQNpIoEWYP4NRId5Y4uJvo1wA2EgVUrZBHFlNpTVd1IklxcsKypRwpjAhb8IpeM2S3Dhp5CSHFbp70pjt09hXTE3lu7HZZe2FFGRuNDd0nGbXtXlORfRWEEqyLDcx4xmuFDl6CNYXilu4KxYUQhrIkRtbi2G8mmsAZUuePXZ8cumqHzsHUrdmQMaI0AXk0SfsqN/Bjf8UX/5RHg9YMVpDjCi1upwbrusKFujbem4Pso1o0ADqACJZdtViWJKlrBUUOg3IglwBnR44XJYY2ie0UXNeNI60piDSFcpcZOBUZcNKXGH6KDNHECQwxoSrqrj3VTTCGhNMEaApKJAt6qyrEkmnMoH2Q05u1aVQk9IEN1tMz9it19ac2x26FpekC70oW3W0pCzwMyeJMKyIgS+kC26KuZQJplBoVkuCY5yO6CnEs0FVzYgWoSuxlt1tMr9iBOFihaa4IbraU4dnAZgpRJjQp2lOBC220g+iDQl+ijQrGMFweFvVW1Ff6INCX6KFYxgkxlvVW0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2" name="AutoShape 4" descr="data:image/jpeg;base64,/9j/4AAQSkZJRgABAQAAAQABAAD/2wCEAAkGBhQSEBUUEhQUFRUVFhQSFBcUFBQVFBQUFBQVFBQUFBQXGyYeFxkjGRQUHy8gIycpLCwsFR4xNTAqNSYrLCkBCQoKDgwOGg8PGCkcHBwpKSkpKSkpKSksKSkpLCkpKSkpKSkpKSkpKSkpKSksKSksKSwpMCkpKSkpLCk1KSk2LP/AABEIAPAArAMBIgACEQEDEQH/xAAcAAABBQEBAQAAAAAAAAAAAAAGAQIDBAUABwj/xABJEAABAgMCBwwGBwgBBQAAAAABAAIDBBEFIQYSMUFRYXEHIiMkMnKBkaGxwdETM0JzsrMUNGJ0kqPwFVJTY4KiwuGTNWSDtNL/xAAZAQADAQEBAAAAAAAAAAAAAAABAgMABAX/xAAmEQEBAAIBAwQCAwEBAAAAAAAAAQIRAyExMhIiI3EEQTNCgTQT/9oADAMBAAIRAxEAPwD1qiaSnpjgqlKUwpaJHBFjCmkpzlG46btt3ejpihyXGVb07f3m/ib5qRhrkv2GvctpkqcCowntCDHBckquWYgcuxk0lIa6Cix+MlxlFVPGtBkjSnJgShBjwuSJaLM5ckSV1IMkSJya4pm0SqQldVdRZmXbE2WAAGlQSTn2BCsa2Wh14LzpJ81ewxtHFiNYBkaCdHtOI6h2rzps+9zhl6AqSbU3qDuLbbQ3kDrWWcI2A3sI1tN/msmYe/Fbc7KBkOcrOZVzy05nMGT96o8QUbi0tehWZhGbiH47c7X5RsdlCLYb8ZocMhAIroN68cs+dMMiouo03a2tPeSvWbMm2ugwyDWrGH+0JL0bKTuu0SUSYy4Gl/Sei9Agbte3HBxo7EaCQKco0uqSsiHbbCb8d+tx8ysS17RdELi24VNL8tzjXsHWsuDMOJNDkc1tw0kDrVJipegsm7ZY32OohVpW3wHbx8WHU5nGnVkQ3aU06tKnJoVSQmC6IG3X1F93skjtC1xCV67YdsviODH0dUHFcLjUCu+GQ3BboK88wMtGsWGDdyhqJxSEfteDkUaGU6pUtUzGTliuXFKuCDHFJRPOpcmA0BNcpCE1yIgq1oVZmKTeQ4gVzAMaKdiHw0h2Wmy4Iqnm1ixT9qJ2N/0hMtJiDKq4rdouTLjiC85RnVORBLzfWj4fifBaU9CpDFMtQs+zmHHdeeXD7GlEMTJmTaWi72WXgU9kea3MFpg+jaK8kub0Bxp2KnGh1YOaz4GqawLh0u+Irm5aplOgyhxLlHa8Ytl4zhlEN9NpbTxSQXVCZbJ4tFr/AA3DroE2NQ0C/oLQylBkzjaoIcOjnUoN9mAGfUtWM2jP1+s6zGglz+eR2q61V7Uea3HuVeym1jMqBcTS4V5JzhTW02hUFhA+nZ/X2MchexZKuyzAxzHAUOOCaZ6kVR3IRrkFFtzD9ofEEV2bEuXJnfcPJG1DepqKtBKsUTSoFK6i6i4ogsLlwCQphcQmkJ4CTFRYLx2VdE1ui95CxPo2+W/Fbvjrc49ZJWbOHEyBHenRrobaEsCwV0hUJSVDYjuew9TFb+mFwN1QOmiiDnVrQjP2U7lttCRYe9Ff3W/A1JZTe896kcTS/V2CngnSDKFS5b0Newhljcktc8Xiaw0db2hOlxcm2t6h21vxg+COKU7sOOze/r7KzoUO863nvWhEiEil36p5KuKi7FvOfRrVbVtM22GVITLDl+GB0B562keKlnI1SKhW5GFQYwGanWk9Q60bEh71u0d63rNyLJiQiRsWxZgXPnfdCcjWgq40qnDCtsKrHPTglXJEQTrlyQlFi1SApAUjiizBtOUe128O9cRvq3tvvBGjQh60hR9DXpz7Ci60M3OCG7WZjP6fFT5L1kVxyratSXYIMNwY0OLnguxQHUAdnF6Do0SjzQkdJRlhC1wl4QaCTjxMgrdRyB4tcZJy5aypuO9FuHMO9q8EXVy5b6q/JHfLNcTd+s6uyTr0mWVp7RLLZE+bgY7C2tM42jIoJU3KwSrYo70EbQixGuAoW0rXWb8hziipWcPSRwHlzmkPuLnDIxxGQ6aLXtvlt1qtZsDjLdj/AIHKWV+Rf1+0uF0kyFGxYbQxobDuFwqWkk7daxZObiB4axxFaXGjh2oiwzhF0y80uAhiv/jB8UPWdDpFaoZZWXophl7erYhzLiCHABwJBpkuNLuii27POToQ+Tv3c4res85FT1W3q58rtrsKtMKpwyrUMroxRqULikK6iYNJ61XFdRNJTA5I5OqkcjGZ1oOuHOHj5LBMRr31BrfTrOhbdruo1vPHwuQHKRSY39Y+Jc/LfkkUxnttelzw4JupsU9gHivO5lm/O0o3tt9ITPdRD2s80AxXEk7VPm8qbjnRbdCvWjZ8maqpAOlbkg1DGbNlVyDCoFIWJwCc4LqxiVCuEkwGRYeMLqVrlz6EtkxWumW4rgbony3KrhueEYPsuI7aqjgt9aHNjfKeoZ9OVaTeAnwkoXRuc0fksQxIgekG0Lct88JG547ITQh6S9a3aFDOdTY9msyDV52nvW/JwKBZUtTHO1b0AXKmE6pZVNDCstUUMqYLpidKE6iaE6iYExKSqVIUQIU0lOJTXosGcNoxbBZQkb85DTJDeg6zI5MdtRliN+JG+F0sHSzia1YWltMhLnBl+m4uQXY0vWOznj4ly81+XF18Wv8Azo9wiicFD1wn/FDQJFfR3SjrCBlQwaIPe8eSCpqVNRtXPzX30eLWon9LQjr7UQWbEQyWkEdKIbKKvx9ks+7dY5OcomKRy6cUqDsN+VC5sTvb5qjgt9aFf3I3y3LQw5PqebG74SqYJU+lDmRj+W5cvJfldWP8bVty+JH95/g1Y0iOEG0Lbtc8JH94e4LGkzwg2hQzvU2PZfgO4V21Ecu7ehDcD1jtqIpU3Lowc2S7DU9FBCU4C6InTgkXBOqiCQlcXJKXJCmYtU16QFc5FmNhPFDZZ5dcMaGP7q+CDrEnWmOygcd8CcVtQM99EU4axQ2VJIrwkMU08ui8+sK03um4NwG/G3IbqjLddRcHNnrmxn06+HjuWFr0bCW2RCo5zX4hgQ6uAqG1eSK9VOlCMS2IZcLyLxymkd6bh7aj/pDWg1DYMA0vrUsLs5xfa0Ifdbr33vBc6rSC6gDS0+y0ClM/WuXl5tZ2Lcf49uMonjxWvLS01FCK66rasxDshEa9jS0UByg5a1vPSURyDci7OO76uXOaumw1ykDlC1PAXVijQZh3MH00JlBQQojq56ueAfgHWo8DzWaHMjfLcot0+0xBMAlpNWR6UNPbhLCwJwp45TEyQpg5TmhPOhcnJN8rswxt4tje1zwsx716xZJ/CjaFk4RYfCHNTMMwwaR4rahx9lxbo1LLkMOWCI0uhuy+y4E9FQo5TqrjxZa7D+XG/J1rdlnXIcsyOHgPFaOo4VygHTS6qIZZ1y6MHFl3X4L1ZY5UoWVWmroidTgrsZMC4lEE5cm4qmLVE4JgNSOTmhc9FgrugO4oPes+F68/waPHYPOr1NJ8Edbo10s3XEHYx/mgLBU8dhf1nqhPPgvJ/I/6cf8AHr/iz4b/AK0cOo1Zs6oUsOuCw+Kwa/rpWrhoeOxNQl2/hloQ71kMP66V5nP/ACX7d3FPjx+hXYjeDb095RPJIcsf1benvKJJIr2ODxn08Tm879tNuZS1UTApW5F3YuevK921++lfdx/mQkH4Dv46afwJun/A/wA0W7t538r7uN8yGhHAIVnHapeaP5JSWe9WZX0aUsMYtbRmzpmZg/muWdKxd83b4K7hb/1Cb+8zHzXLOleWNqnZ1PM8o9ywbFYEPmBFEqLkLYM/V4XMaimVNQlw7pZLcNW2hVYSuMNy6ISualTqBJjJgXHBRlqfVIEzGBRlTFR0WYFbpj6S8P3j+yGfNAuB/wBdYdDI56peIjTdUjUgwa/vRT1Mb5oGwQj1mjTNAmz1S8ReVzS38iPT/HzmPBZ9reF316PqiBv4YbG+Cy2nv81bwymgLRmh/PiDqospk2Lv1pXm8uFuV+3dx5z0T6HNj+qZsPeUSSSHbEvhM2eJRJJL1+HpjPp43L5X7aNFI3ImhTNyLtxQryTdv9ZLe5in81gQruejjj9UtNfKoindwPCy/uYnzmoW3P8A61F+6zXwBJl5HnixsJIlZ2ZOmYjnrivVSW5TdvgpLUNZiKdMWIet7lHK8obfBTvc0e5YM/V4XMaieXyIawbHF4XMb3IogG5Lh3LkswcquMVWCFbauiJ0udPATVxKLLJSArl1E7OKaUtEjjcsDyndyfwcuNUw7tgtXn+51Dxp133ab+SR4o53c3Xy/u4vbEYPBB25bDrOxNUrMdoa3xU55m/TLw9dW1Z371H7HkLDa43XnKFp4WRMa0JsnPMzHzXLLGbapXuaWvZ8DzxSBzP8ii+TCEsERxSBzB3lF8kUk8jXs0GBT4tygAU7ci6cUq8i3bzw0vqgP+cPJCuATuNRdcrM12YrSe5FG7eeHge4f85CGBkTFjxTolZo9UOvgky8lJ4sOcdwrz9t/a4rpTlDb4JkY1e46XE9qklOUNvgp3uZ7pgyeLwuY1E0uLkMYNDi8LmNRLBFyXDuXJfhK00qpAF6sBdMTqYLk0FOoiy1RNIKcm1TMSqYb0+lVzhcsDxvdydwkAfyXdsY+SGdyVvHonuMX8czLs/yW/u3vP0hgOaEynS9zj2lYu5C3jcU6GS3baEp5KX9h/QRt99ZuYOmPHPXFeqIzbU6NFxnucfac53W4lNbm2+AU/2Z7dgsyktB923tvRXJoYwbFJeD7tncimVFyXHyNey6xWQLlWYVaaLl04krx3dw9fB+7u+cgbByJSJG+6zY64JCN9293GYP3c/PKAbIdQxT/wBvHH4mhvip5eRseyg/lHaVJKcpu3wUTzedqlk+UNvgpme7YNDi8LmN7kTQQKIawZHAQuYzuRNDuCXAMliEFaBUcFTBdMTcK1UiQrsZYVslNN6UhdkTATIkcdK4pr8iLPEd2t3G6fy4PcT4rO3IxSLMu0Nk/wD3YLv8Vc3ZjWcdqZCH9n+0P4D4QQZUTHpi4GJ6DExWl3q4he6pGTI1S/sP6CMMXDYlGbb5LgNeYJWtrTb5Kf7F7tg+3gYeqGz4QieUFyGrD9WzmN7gieVFyTHvTVchBWcyrQlNmXVinXjW7YOMw/u4H5rl57JO5Y0sLest8l6Du2DjMP3I+a5efSWU1IG9OU00UU8vJSdlV2UqWUG/btUcQXlTSY37dvgpi9zwZPAQuY3uRRCzIYwYHAQuY3uCKYQQwDJdghThQw1KAughxSGqUhcsy6mkppjhIYwW2BSFDEKcZga1HEjN09iO42nkm7FZx9KyJinFMNrca6mO0u3uo0xSvLq0zDsX0bhFJQ48J0OICQ7QL2kVo5usf6Xilv4HxoLzitdFbmcxjiaa20qClynUZQyRWuTZpVizpIxIjB9oHJoU7LEjk0ECN0wojQNpIoEWYP4NRId5Y4uJvo1wA2EgVUrZBHFlNpTVd1IklxcsKypRwpjAhb8IpeM2S3Dhp5CSHFbp70pjt09hXTE3lu7HZZe2FFGRuNDd0nGbXtXlORfRWEEqyLDcx4xmuFDl6CNYXilu4KxYUQhrIkRtbi2G8mmsAZUuePXZ8cumqHzsHUrdmQMaI0AXk0SfsqN/Bjf8UX/5RHg9YMVpDjCi1upwbrusKFujbem4Pso1o0ADqACJZdtViWJKlrBUUOg3IglwBnR44XJYY2ie0UXNeNI60piDSFcpcZOBUZcNKXGH6KDNHECQwxoSrqrj3VTTCGhNMEaApKJAt6qyrEkmnMoH2Q05u1aVQk9IEN1tMz9it19ac2x26FpekC70oW3W0pCzwMyeJMKyIgS+kC26KuZQJplBoVkuCY5yO6CnEs0FVzYgWoSuxlt1tMr9iBOFihaa4IbraU4dnAZgpRJjQp2lOBC220g+iDQl+ijQrGMFweFvVW1Ff6INCX6KFYxgkxlvVW0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3" name="AutoShape 6" descr="data:image/jpeg;base64,/9j/4AAQSkZJRgABAQAAAQABAAD/2wCEAAkGBhQSEBUUEhQUFRUVFhQSFBcUFBQVFBQUFBQVFBQUFBQXGyYeFxkjGRQUHy8gIycpLCwsFR4xNTAqNSYrLCkBCQoKDgwOGg8PGCkcHBwpKSkpKSkpKSksKSkpLCkpKSkpKSkpKSkpKSkpKSksKSksKSwpMCkpKSkpLCk1KSk2LP/AABEIAPAArAMBIgACEQEDEQH/xAAcAAABBQEBAQAAAAAAAAAAAAAGAQIDBAUABwj/xABJEAABAgMCBwwGBwgBBQAAAAABAAIDBBEFIQYSMUFRYXEHIiMkMnKBkaGxwdETM0JzsrMUNGJ0kqPwFVJTY4KiwuGTNWSDtNL/xAAZAQADAQEBAAAAAAAAAAAAAAABAgMABAX/xAAmEQEBAAIBAwQCAwEBAAAAAAAAAQIRAyExMhIiI3EEQTNCgTQT/9oADAMBAAIRAxEAPwD1qiaSnpjgqlKUwpaJHBFjCmkpzlG46btt3ejpihyXGVb07f3m/ib5qRhrkv2GvctpkqcCowntCDHBckquWYgcuxk0lIa6Cix+MlxlFVPGtBkjSnJgShBjwuSJaLM5ckSV1IMkSJya4pm0SqQldVdRZmXbE2WAAGlQSTn2BCsa2Wh14LzpJ81ewxtHFiNYBkaCdHtOI6h2rzps+9zhl6AqSbU3qDuLbbQ3kDrWWcI2A3sI1tN/msmYe/Fbc7KBkOcrOZVzy05nMGT96o8QUbi0tehWZhGbiH47c7X5RsdlCLYb8ZocMhAIroN68cs+dMMiouo03a2tPeSvWbMm2ugwyDWrGH+0JL0bKTuu0SUSYy4Gl/Sei9Agbte3HBxo7EaCQKco0uqSsiHbbCb8d+tx8ysS17RdELi24VNL8tzjXsHWsuDMOJNDkc1tw0kDrVJipegsm7ZY32OohVpW3wHbx8WHU5nGnVkQ3aU06tKnJoVSQmC6IG3X1F93skjtC1xCV67YdsviODH0dUHFcLjUCu+GQ3BboK88wMtGsWGDdyhqJxSEfteDkUaGU6pUtUzGTliuXFKuCDHFJRPOpcmA0BNcpCE1yIgq1oVZmKTeQ4gVzAMaKdiHw0h2Wmy4Iqnm1ixT9qJ2N/0hMtJiDKq4rdouTLjiC85RnVORBLzfWj4fifBaU9CpDFMtQs+zmHHdeeXD7GlEMTJmTaWi72WXgU9kea3MFpg+jaK8kub0Bxp2KnGh1YOaz4GqawLh0u+Irm5aplOgyhxLlHa8Ytl4zhlEN9NpbTxSQXVCZbJ4tFr/AA3DroE2NQ0C/oLQylBkzjaoIcOjnUoN9mAGfUtWM2jP1+s6zGglz+eR2q61V7Uea3HuVeym1jMqBcTS4V5JzhTW02hUFhA+nZ/X2MchexZKuyzAxzHAUOOCaZ6kVR3IRrkFFtzD9ofEEV2bEuXJnfcPJG1DepqKtBKsUTSoFK6i6i4ogsLlwCQphcQmkJ4CTFRYLx2VdE1ui95CxPo2+W/Fbvjrc49ZJWbOHEyBHenRrobaEsCwV0hUJSVDYjuew9TFb+mFwN1QOmiiDnVrQjP2U7lttCRYe9Ff3W/A1JZTe896kcTS/V2CngnSDKFS5b0Newhljcktc8Xiaw0db2hOlxcm2t6h21vxg+COKU7sOOze/r7KzoUO863nvWhEiEil36p5KuKi7FvOfRrVbVtM22GVITLDl+GB0B562keKlnI1SKhW5GFQYwGanWk9Q60bEh71u0d63rNyLJiQiRsWxZgXPnfdCcjWgq40qnDCtsKrHPTglXJEQTrlyQlFi1SApAUjiizBtOUe128O9cRvq3tvvBGjQh60hR9DXpz7Ci60M3OCG7WZjP6fFT5L1kVxyratSXYIMNwY0OLnguxQHUAdnF6Do0SjzQkdJRlhC1wl4QaCTjxMgrdRyB4tcZJy5aypuO9FuHMO9q8EXVy5b6q/JHfLNcTd+s6uyTr0mWVp7RLLZE+bgY7C2tM42jIoJU3KwSrYo70EbQixGuAoW0rXWb8hziipWcPSRwHlzmkPuLnDIxxGQ6aLXtvlt1qtZsDjLdj/AIHKWV+Rf1+0uF0kyFGxYbQxobDuFwqWkk7daxZObiB4axxFaXGjh2oiwzhF0y80uAhiv/jB8UPWdDpFaoZZWXophl7erYhzLiCHABwJBpkuNLuii27POToQ+Tv3c4res85FT1W3q58rtrsKtMKpwyrUMroxRqULikK6iYNJ61XFdRNJTA5I5OqkcjGZ1oOuHOHj5LBMRr31BrfTrOhbdruo1vPHwuQHKRSY39Y+Jc/LfkkUxnttelzw4JupsU9gHivO5lm/O0o3tt9ITPdRD2s80AxXEk7VPm8qbjnRbdCvWjZ8maqpAOlbkg1DGbNlVyDCoFIWJwCc4LqxiVCuEkwGRYeMLqVrlz6EtkxWumW4rgbony3KrhueEYPsuI7aqjgt9aHNjfKeoZ9OVaTeAnwkoXRuc0fksQxIgekG0Lct88JG547ITQh6S9a3aFDOdTY9msyDV52nvW/JwKBZUtTHO1b0AXKmE6pZVNDCstUUMqYLpidKE6iaE6iYExKSqVIUQIU0lOJTXosGcNoxbBZQkb85DTJDeg6zI5MdtRliN+JG+F0sHSzia1YWltMhLnBl+m4uQXY0vWOznj4ly81+XF18Wv8Azo9wiicFD1wn/FDQJFfR3SjrCBlQwaIPe8eSCpqVNRtXPzX30eLWon9LQjr7UQWbEQyWkEdKIbKKvx9ks+7dY5OcomKRy6cUqDsN+VC5sTvb5qjgt9aFf3I3y3LQw5PqebG74SqYJU+lDmRj+W5cvJfldWP8bVty+JH95/g1Y0iOEG0Lbtc8JH94e4LGkzwg2hQzvU2PZfgO4V21Ecu7ehDcD1jtqIpU3Lowc2S7DU9FBCU4C6InTgkXBOqiCQlcXJKXJCmYtU16QFc5FmNhPFDZZ5dcMaGP7q+CDrEnWmOygcd8CcVtQM99EU4axQ2VJIrwkMU08ui8+sK03um4NwG/G3IbqjLddRcHNnrmxn06+HjuWFr0bCW2RCo5zX4hgQ6uAqG1eSK9VOlCMS2IZcLyLxymkd6bh7aj/pDWg1DYMA0vrUsLs5xfa0Ifdbr33vBc6rSC6gDS0+y0ClM/WuXl5tZ2Lcf49uMonjxWvLS01FCK66rasxDshEa9jS0UByg5a1vPSURyDci7OO76uXOaumw1ykDlC1PAXVijQZh3MH00JlBQQojq56ueAfgHWo8DzWaHMjfLcot0+0xBMAlpNWR6UNPbhLCwJwp45TEyQpg5TmhPOhcnJN8rswxt4tje1zwsx716xZJ/CjaFk4RYfCHNTMMwwaR4rahx9lxbo1LLkMOWCI0uhuy+y4E9FQo5TqrjxZa7D+XG/J1rdlnXIcsyOHgPFaOo4VygHTS6qIZZ1y6MHFl3X4L1ZY5UoWVWmroidTgrsZMC4lEE5cm4qmLVE4JgNSOTmhc9FgrugO4oPes+F68/waPHYPOr1NJ8Edbo10s3XEHYx/mgLBU8dhf1nqhPPgvJ/I/6cf8AHr/iz4b/AK0cOo1Zs6oUsOuCw+Kwa/rpWrhoeOxNQl2/hloQ71kMP66V5nP/ACX7d3FPjx+hXYjeDb095RPJIcsf1benvKJJIr2ODxn08Tm879tNuZS1UTApW5F3YuevK921++lfdx/mQkH4Dv46afwJun/A/wA0W7t538r7uN8yGhHAIVnHapeaP5JSWe9WZX0aUsMYtbRmzpmZg/muWdKxd83b4K7hb/1Cb+8zHzXLOleWNqnZ1PM8o9ywbFYEPmBFEqLkLYM/V4XMaimVNQlw7pZLcNW2hVYSuMNy6ISualTqBJjJgXHBRlqfVIEzGBRlTFR0WYFbpj6S8P3j+yGfNAuB/wBdYdDI56peIjTdUjUgwa/vRT1Mb5oGwQj1mjTNAmz1S8ReVzS38iPT/HzmPBZ9reF316PqiBv4YbG+Cy2nv81bwymgLRmh/PiDqospk2Lv1pXm8uFuV+3dx5z0T6HNj+qZsPeUSSSHbEvhM2eJRJJL1+HpjPp43L5X7aNFI3ImhTNyLtxQryTdv9ZLe5in81gQruejjj9UtNfKoindwPCy/uYnzmoW3P8A61F+6zXwBJl5HnixsJIlZ2ZOmYjnrivVSW5TdvgpLUNZiKdMWIet7lHK8obfBTvc0e5YM/V4XMaieXyIawbHF4XMb3IogG5Lh3LkswcquMVWCFbauiJ0udPATVxKLLJSArl1E7OKaUtEjjcsDyndyfwcuNUw7tgtXn+51Dxp133ab+SR4o53c3Xy/u4vbEYPBB25bDrOxNUrMdoa3xU55m/TLw9dW1Z371H7HkLDa43XnKFp4WRMa0JsnPMzHzXLLGbapXuaWvZ8DzxSBzP8ii+TCEsERxSBzB3lF8kUk8jXs0GBT4tygAU7ci6cUq8i3bzw0vqgP+cPJCuATuNRdcrM12YrSe5FG7eeHge4f85CGBkTFjxTolZo9UOvgky8lJ4sOcdwrz9t/a4rpTlDb4JkY1e46XE9qklOUNvgp3uZ7pgyeLwuY1E0uLkMYNDi8LmNRLBFyXDuXJfhK00qpAF6sBdMTqYLk0FOoiy1RNIKcm1TMSqYb0+lVzhcsDxvdydwkAfyXdsY+SGdyVvHonuMX8czLs/yW/u3vP0hgOaEynS9zj2lYu5C3jcU6GS3baEp5KX9h/QRt99ZuYOmPHPXFeqIzbU6NFxnucfac53W4lNbm2+AU/2Z7dgsyktB923tvRXJoYwbFJeD7tncimVFyXHyNey6xWQLlWYVaaLl04krx3dw9fB+7u+cgbByJSJG+6zY64JCN9293GYP3c/PKAbIdQxT/wBvHH4mhvip5eRseyg/lHaVJKcpu3wUTzedqlk+UNvgpme7YNDi8LmN7kTQQKIawZHAQuYzuRNDuCXAMliEFaBUcFTBdMTcK1UiQrsZYVslNN6UhdkTATIkcdK4pr8iLPEd2t3G6fy4PcT4rO3IxSLMu0Nk/wD3YLv8Vc3ZjWcdqZCH9n+0P4D4QQZUTHpi4GJ6DExWl3q4he6pGTI1S/sP6CMMXDYlGbb5LgNeYJWtrTb5Kf7F7tg+3gYeqGz4QieUFyGrD9WzmN7gieVFyTHvTVchBWcyrQlNmXVinXjW7YOMw/u4H5rl57JO5Y0sLest8l6Du2DjMP3I+a5efSWU1IG9OU00UU8vJSdlV2UqWUG/btUcQXlTSY37dvgpi9zwZPAQuY3uRRCzIYwYHAQuY3uCKYQQwDJdghThQw1KAughxSGqUhcsy6mkppjhIYwW2BSFDEKcZga1HEjN09iO42nkm7FZx9KyJinFMNrca6mO0u3uo0xSvLq0zDsX0bhFJQ48J0OICQ7QL2kVo5usf6Xilv4HxoLzitdFbmcxjiaa20qClynUZQyRWuTZpVizpIxIjB9oHJoU7LEjk0ECN0wojQNpIoEWYP4NRId5Y4uJvo1wA2EgVUrZBHFlNpTVd1IklxcsKypRwpjAhb8IpeM2S3Dhp5CSHFbp70pjt09hXTE3lu7HZZe2FFGRuNDd0nGbXtXlORfRWEEqyLDcx4xmuFDl6CNYXilu4KxYUQhrIkRtbi2G8mmsAZUuePXZ8cumqHzsHUrdmQMaI0AXk0SfsqN/Bjf8UX/5RHg9YMVpDjCi1upwbrusKFujbem4Pso1o0ADqACJZdtViWJKlrBUUOg3IglwBnR44XJYY2ie0UXNeNI60piDSFcpcZOBUZcNKXGH6KDNHECQwxoSrqrj3VTTCGhNMEaApKJAt6qyrEkmnMoH2Q05u1aVQk9IEN1tMz9it19ac2x26FpekC70oW3W0pCzwMyeJMKyIgS+kC26KuZQJplBoVkuCY5yO6CnEs0FVzYgWoSuxlt1tMr9iBOFihaa4IbraU4dnAZgpRJjQp2lOBC220g+iDQl+ijQrGMFweFvVW1Ff6INCX6KFYxgkxlvVW0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4" name="Picture 8" descr="http://2.bp.blogspot.com/-ftm5pFomSMs/UJi4Tzd_fQI/AAAAAAAAA9Q/UOQKL7QU4P0/s1600/análisis+de+sangre.jpe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1658" y="384967"/>
            <a:ext cx="700078" cy="972331"/>
          </a:xfrm>
          <a:prstGeom prst="rect">
            <a:avLst/>
          </a:prstGeom>
          <a:noFill/>
        </p:spPr>
      </p:pic>
      <p:sp>
        <p:nvSpPr>
          <p:cNvPr id="75" name="74 CuadroTexto"/>
          <p:cNvSpPr txBox="1"/>
          <p:nvPr/>
        </p:nvSpPr>
        <p:spPr>
          <a:xfrm>
            <a:off x="428596" y="571480"/>
            <a:ext cx="135732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Muestra de sangre</a:t>
            </a:r>
            <a:endParaRPr lang="es-ES" b="1" dirty="0"/>
          </a:p>
        </p:txBody>
      </p:sp>
      <p:sp>
        <p:nvSpPr>
          <p:cNvPr id="76" name="75 Flecha abajo"/>
          <p:cNvSpPr/>
          <p:nvPr/>
        </p:nvSpPr>
        <p:spPr>
          <a:xfrm>
            <a:off x="857224" y="1643050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/>
          <p:cNvSpPr txBox="1"/>
          <p:nvPr/>
        </p:nvSpPr>
        <p:spPr>
          <a:xfrm>
            <a:off x="404796" y="2484775"/>
            <a:ext cx="1357322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Extracción ADN</a:t>
            </a:r>
          </a:p>
          <a:p>
            <a:pPr algn="ctr"/>
            <a:r>
              <a:rPr lang="es-ES" sz="1400" dirty="0" smtClean="0"/>
              <a:t>(</a:t>
            </a:r>
            <a:r>
              <a:rPr lang="es-ES" sz="1400" dirty="0" err="1" smtClean="0"/>
              <a:t>QIAamp</a:t>
            </a:r>
            <a:r>
              <a:rPr lang="es-ES" sz="1400" dirty="0" smtClean="0"/>
              <a:t> </a:t>
            </a:r>
            <a:r>
              <a:rPr lang="es-ES" sz="1400" dirty="0"/>
              <a:t>DNA </a:t>
            </a:r>
            <a:r>
              <a:rPr lang="es-ES" sz="1400" dirty="0" err="1"/>
              <a:t>Blood</a:t>
            </a:r>
            <a:r>
              <a:rPr lang="es-ES" sz="1400" dirty="0"/>
              <a:t> Maxi </a:t>
            </a:r>
            <a:r>
              <a:rPr lang="es-ES" sz="1400" dirty="0" smtClean="0"/>
              <a:t>Kit)</a:t>
            </a:r>
            <a:endParaRPr lang="es-ES" sz="1400" dirty="0"/>
          </a:p>
        </p:txBody>
      </p:sp>
      <p:pic>
        <p:nvPicPr>
          <p:cNvPr id="78" name="Picture 10" descr="https://encrypted-tbn0.gstatic.com/images?q=tbn:ANd9GcQvoTMqOHiMt78F1H8Cso5WmArXnlCuSM260oVllyWH_xhcLaW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4994" y="2484775"/>
            <a:ext cx="666742" cy="933439"/>
          </a:xfrm>
          <a:prstGeom prst="rect">
            <a:avLst/>
          </a:prstGeom>
          <a:noFill/>
        </p:spPr>
      </p:pic>
      <p:sp>
        <p:nvSpPr>
          <p:cNvPr id="79" name="78 Flecha abajo"/>
          <p:cNvSpPr/>
          <p:nvPr/>
        </p:nvSpPr>
        <p:spPr>
          <a:xfrm>
            <a:off x="857224" y="3714752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0" name="79 Imagen" descr="C:\Users\Bel\AppData\Local\Microsoft\Windows\Temporary Internet Files\Content.Word\IMG_092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623" y="5221416"/>
            <a:ext cx="1924047" cy="142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80 CuadroTexto"/>
          <p:cNvSpPr txBox="1"/>
          <p:nvPr/>
        </p:nvSpPr>
        <p:spPr>
          <a:xfrm>
            <a:off x="428596" y="4425743"/>
            <a:ext cx="135732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Control calidad</a:t>
            </a:r>
            <a:endParaRPr lang="es-ES" b="1" dirty="0"/>
          </a:p>
        </p:txBody>
      </p:sp>
      <p:sp>
        <p:nvSpPr>
          <p:cNvPr id="82" name="81 Flecha a la derecha con bandas"/>
          <p:cNvSpPr/>
          <p:nvPr/>
        </p:nvSpPr>
        <p:spPr>
          <a:xfrm rot="18875409">
            <a:off x="1431425" y="3016839"/>
            <a:ext cx="5741165" cy="4034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82 CuadroTexto"/>
          <p:cNvSpPr txBox="1"/>
          <p:nvPr/>
        </p:nvSpPr>
        <p:spPr>
          <a:xfrm>
            <a:off x="6572264" y="424086"/>
            <a:ext cx="1928826" cy="86177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SECUENCIACIÓN EXÓMICA</a:t>
            </a:r>
          </a:p>
          <a:p>
            <a:pPr algn="ctr"/>
            <a:r>
              <a:rPr lang="es-ES" sz="1400" dirty="0" smtClean="0"/>
              <a:t>(</a:t>
            </a:r>
            <a:r>
              <a:rPr lang="es-ES" sz="1400" dirty="0" err="1" smtClean="0"/>
              <a:t>Otogenetics</a:t>
            </a:r>
            <a:r>
              <a:rPr lang="es-ES" sz="1400" dirty="0" smtClean="0"/>
              <a:t>. </a:t>
            </a:r>
            <a:r>
              <a:rPr lang="es-ES" sz="1400" dirty="0" err="1" smtClean="0"/>
              <a:t>Inc</a:t>
            </a:r>
            <a:r>
              <a:rPr lang="es-ES" sz="1400" dirty="0" smtClean="0"/>
              <a:t>)</a:t>
            </a:r>
            <a:endParaRPr lang="es-ES" sz="1400" dirty="0"/>
          </a:p>
        </p:txBody>
      </p:sp>
      <p:sp>
        <p:nvSpPr>
          <p:cNvPr id="84" name="83 Flecha abajo"/>
          <p:cNvSpPr/>
          <p:nvPr/>
        </p:nvSpPr>
        <p:spPr>
          <a:xfrm>
            <a:off x="7286644" y="1643050"/>
            <a:ext cx="428628" cy="428628"/>
          </a:xfrm>
          <a:prstGeom prst="downArrow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84 CuadroTexto"/>
          <p:cNvSpPr txBox="1"/>
          <p:nvPr/>
        </p:nvSpPr>
        <p:spPr>
          <a:xfrm>
            <a:off x="6572264" y="2285992"/>
            <a:ext cx="185738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Captura de áreas de interés</a:t>
            </a:r>
          </a:p>
          <a:p>
            <a:pPr algn="ctr"/>
            <a:r>
              <a:rPr lang="es-ES" sz="1400" dirty="0" smtClean="0"/>
              <a:t>(</a:t>
            </a:r>
            <a:r>
              <a:rPr lang="es-ES" sz="1400" dirty="0" err="1"/>
              <a:t>SeqCap</a:t>
            </a:r>
            <a:r>
              <a:rPr lang="es-ES" sz="1400" dirty="0"/>
              <a:t> EZ </a:t>
            </a:r>
            <a:r>
              <a:rPr lang="es-ES" sz="1400" dirty="0" err="1"/>
              <a:t>Exome</a:t>
            </a:r>
            <a:r>
              <a:rPr lang="es-ES" sz="1400" dirty="0"/>
              <a:t> de </a:t>
            </a:r>
            <a:r>
              <a:rPr lang="es-ES" sz="1400" dirty="0" err="1"/>
              <a:t>Nimblegen</a:t>
            </a:r>
            <a:r>
              <a:rPr lang="es-ES" sz="1400" dirty="0"/>
              <a:t> </a:t>
            </a:r>
            <a:r>
              <a:rPr lang="es-ES" sz="1400" dirty="0" smtClean="0"/>
              <a:t>V2.0)</a:t>
            </a:r>
            <a:endParaRPr lang="es-ES" sz="1400" dirty="0"/>
          </a:p>
        </p:txBody>
      </p:sp>
      <p:sp>
        <p:nvSpPr>
          <p:cNvPr id="86" name="85 Flecha abajo"/>
          <p:cNvSpPr/>
          <p:nvPr/>
        </p:nvSpPr>
        <p:spPr>
          <a:xfrm>
            <a:off x="7286644" y="3500438"/>
            <a:ext cx="428628" cy="428628"/>
          </a:xfrm>
          <a:prstGeom prst="downArrow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86 CuadroTexto"/>
          <p:cNvSpPr txBox="1"/>
          <p:nvPr/>
        </p:nvSpPr>
        <p:spPr>
          <a:xfrm>
            <a:off x="6572264" y="4202676"/>
            <a:ext cx="185738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Amplificación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151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2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3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4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5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6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157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62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3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4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5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6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7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8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9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0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1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2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3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4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5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6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7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8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9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0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1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2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3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4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5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6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8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9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0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1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8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9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0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1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1162" y="2991341"/>
            <a:ext cx="36766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7966" y="1057741"/>
            <a:ext cx="307764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188" y="2557939"/>
            <a:ext cx="3114283" cy="108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2072" y="414799"/>
            <a:ext cx="79744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73 CuadroTexto"/>
          <p:cNvSpPr txBox="1"/>
          <p:nvPr/>
        </p:nvSpPr>
        <p:spPr>
          <a:xfrm>
            <a:off x="197626" y="129047"/>
            <a:ext cx="12858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 smtClean="0"/>
              <a:t>Fragmentos ADN molde</a:t>
            </a:r>
            <a:endParaRPr lang="es-ES" sz="1200" dirty="0"/>
          </a:p>
        </p:txBody>
      </p:sp>
      <p:sp>
        <p:nvSpPr>
          <p:cNvPr id="75" name="74 CuadroTexto"/>
          <p:cNvSpPr txBox="1"/>
          <p:nvPr/>
        </p:nvSpPr>
        <p:spPr>
          <a:xfrm>
            <a:off x="2197890" y="209238"/>
            <a:ext cx="85725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 smtClean="0"/>
              <a:t>Adaptador</a:t>
            </a:r>
            <a:endParaRPr lang="es-ES" sz="1200" dirty="0"/>
          </a:p>
        </p:txBody>
      </p:sp>
      <p:cxnSp>
        <p:nvCxnSpPr>
          <p:cNvPr id="76" name="75 Conector recto"/>
          <p:cNvCxnSpPr/>
          <p:nvPr/>
        </p:nvCxnSpPr>
        <p:spPr>
          <a:xfrm>
            <a:off x="840569" y="590711"/>
            <a:ext cx="1143009" cy="467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 rot="16200000" flipH="1">
            <a:off x="1107121" y="324159"/>
            <a:ext cx="252715" cy="785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>
            <a:stCxn id="75" idx="1"/>
          </p:cNvCxnSpPr>
          <p:nvPr/>
        </p:nvCxnSpPr>
        <p:spPr>
          <a:xfrm rot="10800000" flipV="1">
            <a:off x="1983576" y="347737"/>
            <a:ext cx="214314" cy="352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11 CuadroTexto"/>
          <p:cNvSpPr txBox="1"/>
          <p:nvPr/>
        </p:nvSpPr>
        <p:spPr>
          <a:xfrm>
            <a:off x="197626" y="2272187"/>
            <a:ext cx="85725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 smtClean="0"/>
              <a:t>Cebadores</a:t>
            </a:r>
            <a:endParaRPr lang="es-ES" sz="1200" dirty="0"/>
          </a:p>
        </p:txBody>
      </p:sp>
      <p:cxnSp>
        <p:nvCxnSpPr>
          <p:cNvPr id="80" name="23 Conector recto de flecha"/>
          <p:cNvCxnSpPr/>
          <p:nvPr/>
        </p:nvCxnSpPr>
        <p:spPr>
          <a:xfrm rot="16200000" flipV="1">
            <a:off x="6734203" y="3308039"/>
            <a:ext cx="357191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36 Conector recto de flecha"/>
          <p:cNvCxnSpPr/>
          <p:nvPr/>
        </p:nvCxnSpPr>
        <p:spPr>
          <a:xfrm rot="5400000" flipH="1" flipV="1">
            <a:off x="7627178" y="3343757"/>
            <a:ext cx="285752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02793" y="4915393"/>
            <a:ext cx="3238501" cy="18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3" name="20 Conector recto"/>
          <p:cNvCxnSpPr>
            <a:stCxn id="79" idx="2"/>
          </p:cNvCxnSpPr>
          <p:nvPr/>
        </p:nvCxnSpPr>
        <p:spPr>
          <a:xfrm rot="16200000" flipH="1">
            <a:off x="733411" y="2442029"/>
            <a:ext cx="285754" cy="500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21 Conector recto"/>
          <p:cNvCxnSpPr>
            <a:stCxn id="79" idx="2"/>
          </p:cNvCxnSpPr>
          <p:nvPr/>
        </p:nvCxnSpPr>
        <p:spPr>
          <a:xfrm rot="16200000" flipH="1">
            <a:off x="411940" y="2763500"/>
            <a:ext cx="857258" cy="428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29 Flecha derecha"/>
          <p:cNvSpPr/>
          <p:nvPr/>
        </p:nvSpPr>
        <p:spPr>
          <a:xfrm>
            <a:off x="1840700" y="1914997"/>
            <a:ext cx="1357322" cy="28575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6" name="30 Rectángulo"/>
          <p:cNvSpPr/>
          <p:nvPr/>
        </p:nvSpPr>
        <p:spPr>
          <a:xfrm rot="5400000">
            <a:off x="1483509" y="1986435"/>
            <a:ext cx="714380" cy="14287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7" name="35 CuadroTexto"/>
          <p:cNvSpPr txBox="1"/>
          <p:nvPr/>
        </p:nvSpPr>
        <p:spPr>
          <a:xfrm>
            <a:off x="1912138" y="1780874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dirty="0" smtClean="0"/>
              <a:t>Hibridación</a:t>
            </a:r>
            <a:endParaRPr lang="es-ES" sz="1200" dirty="0"/>
          </a:p>
        </p:txBody>
      </p:sp>
      <p:sp>
        <p:nvSpPr>
          <p:cNvPr id="88" name="39 Flecha derecha"/>
          <p:cNvSpPr/>
          <p:nvPr/>
        </p:nvSpPr>
        <p:spPr>
          <a:xfrm rot="2695078">
            <a:off x="6412732" y="2486501"/>
            <a:ext cx="428628" cy="28575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9" name="40 Flecha derecha"/>
          <p:cNvSpPr/>
          <p:nvPr/>
        </p:nvSpPr>
        <p:spPr>
          <a:xfrm rot="8225818">
            <a:off x="6372795" y="4880196"/>
            <a:ext cx="428628" cy="28575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cxnSp>
        <p:nvCxnSpPr>
          <p:cNvPr id="90" name="46 Conector recto"/>
          <p:cNvCxnSpPr>
            <a:stCxn id="75" idx="1"/>
          </p:cNvCxnSpPr>
          <p:nvPr/>
        </p:nvCxnSpPr>
        <p:spPr>
          <a:xfrm rot="10800000" flipV="1">
            <a:off x="1697824" y="347737"/>
            <a:ext cx="500066" cy="281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90 CuadroTexto"/>
          <p:cNvSpPr txBox="1"/>
          <p:nvPr/>
        </p:nvSpPr>
        <p:spPr>
          <a:xfrm>
            <a:off x="5929322" y="142852"/>
            <a:ext cx="307180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AMPLIFICACIÓN EN FASE SÓLIDA</a:t>
            </a:r>
            <a:endParaRPr lang="es-ES" b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/>
      <p:bldP spid="88" grpId="0" animBg="1"/>
      <p:bldP spid="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149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0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1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2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3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4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155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60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1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2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3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4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5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6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7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8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9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0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1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2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3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4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5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6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7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8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9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0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1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2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3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4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6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7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8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9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6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7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8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9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pic>
        <p:nvPicPr>
          <p:cNvPr id="70" name="Picture 12" descr="http://blog.neo-st.com/wp-content/uploads/2013/04/logística-tienda-en-internet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700031"/>
            <a:ext cx="1416029" cy="1371779"/>
          </a:xfrm>
          <a:prstGeom prst="rect">
            <a:avLst/>
          </a:prstGeom>
          <a:noFill/>
        </p:spPr>
      </p:pic>
      <p:sp>
        <p:nvSpPr>
          <p:cNvPr id="71" name="AutoShape 2" descr="data:image/jpeg;base64,/9j/4AAQSkZJRgABAQAAAQABAAD/2wCEAAkGBhQSEBUUEhQUFRUVFhQSFBcUFBQVFBQUFBQVFBQUFBQXGyYeFxkjGRQUHy8gIycpLCwsFR4xNTAqNSYrLCkBCQoKDgwOGg8PGCkcHBwpKSkpKSkpKSksKSkpLCkpKSkpKSkpKSkpKSkpKSksKSksKSwpMCkpKSkpLCk1KSk2LP/AABEIAPAArAMBIgACEQEDEQH/xAAcAAABBQEBAQAAAAAAAAAAAAAGAQIDBAUABwj/xABJEAABAgMCBwwGBwgBBQAAAAABAAIDBBEFIQYSMUFRYXEHIiMkMnKBkaGxwdETM0JzsrMUNGJ0kqPwFVJTY4KiwuGTNWSDtNL/xAAZAQADAQEBAAAAAAAAAAAAAAABAgMABAX/xAAmEQEBAAIBAwQCAwEBAAAAAAAAAQIRAyExMhIiI3EEQTNCgTQT/9oADAMBAAIRAxEAPwD1qiaSnpjgqlKUwpaJHBFjCmkpzlG46btt3ejpihyXGVb07f3m/ib5qRhrkv2GvctpkqcCowntCDHBckquWYgcuxk0lIa6Cix+MlxlFVPGtBkjSnJgShBjwuSJaLM5ckSV1IMkSJya4pm0SqQldVdRZmXbE2WAAGlQSTn2BCsa2Wh14LzpJ81ewxtHFiNYBkaCdHtOI6h2rzps+9zhl6AqSbU3qDuLbbQ3kDrWWcI2A3sI1tN/msmYe/Fbc7KBkOcrOZVzy05nMGT96o8QUbi0tehWZhGbiH47c7X5RsdlCLYb8ZocMhAIroN68cs+dMMiouo03a2tPeSvWbMm2ugwyDWrGH+0JL0bKTuu0SUSYy4Gl/Sei9Agbte3HBxo7EaCQKco0uqSsiHbbCb8d+tx8ysS17RdELi24VNL8tzjXsHWsuDMOJNDkc1tw0kDrVJipegsm7ZY32OohVpW3wHbx8WHU5nGnVkQ3aU06tKnJoVSQmC6IG3X1F93skjtC1xCV67YdsviODH0dUHFcLjUCu+GQ3BboK88wMtGsWGDdyhqJxSEfteDkUaGU6pUtUzGTliuXFKuCDHFJRPOpcmA0BNcpCE1yIgq1oVZmKTeQ4gVzAMaKdiHw0h2Wmy4Iqnm1ixT9qJ2N/0hMtJiDKq4rdouTLjiC85RnVORBLzfWj4fifBaU9CpDFMtQs+zmHHdeeXD7GlEMTJmTaWi72WXgU9kea3MFpg+jaK8kub0Bxp2KnGh1YOaz4GqawLh0u+Irm5aplOgyhxLlHa8Ytl4zhlEN9NpbTxSQXVCZbJ4tFr/AA3DroE2NQ0C/oLQylBkzjaoIcOjnUoN9mAGfUtWM2jP1+s6zGglz+eR2q61V7Uea3HuVeym1jMqBcTS4V5JzhTW02hUFhA+nZ/X2MchexZKuyzAxzHAUOOCaZ6kVR3IRrkFFtzD9ofEEV2bEuXJnfcPJG1DepqKtBKsUTSoFK6i6i4ogsLlwCQphcQmkJ4CTFRYLx2VdE1ui95CxPo2+W/Fbvjrc49ZJWbOHEyBHenRrobaEsCwV0hUJSVDYjuew9TFb+mFwN1QOmiiDnVrQjP2U7lttCRYe9Ff3W/A1JZTe896kcTS/V2CngnSDKFS5b0Newhljcktc8Xiaw0db2hOlxcm2t6h21vxg+COKU7sOOze/r7KzoUO863nvWhEiEil36p5KuKi7FvOfRrVbVtM22GVITLDl+GB0B562keKlnI1SKhW5GFQYwGanWk9Q60bEh71u0d63rNyLJiQiRsWxZgXPnfdCcjWgq40qnDCtsKrHPTglXJEQTrlyQlFi1SApAUjiizBtOUe128O9cRvq3tvvBGjQh60hR9DXpz7Ci60M3OCG7WZjP6fFT5L1kVxyratSXYIMNwY0OLnguxQHUAdnF6Do0SjzQkdJRlhC1wl4QaCTjxMgrdRyB4tcZJy5aypuO9FuHMO9q8EXVy5b6q/JHfLNcTd+s6uyTr0mWVp7RLLZE+bgY7C2tM42jIoJU3KwSrYo70EbQixGuAoW0rXWb8hziipWcPSRwHlzmkPuLnDIxxGQ6aLXtvlt1qtZsDjLdj/AIHKWV+Rf1+0uF0kyFGxYbQxobDuFwqWkk7daxZObiB4axxFaXGjh2oiwzhF0y80uAhiv/jB8UPWdDpFaoZZWXophl7erYhzLiCHABwJBpkuNLuii27POToQ+Tv3c4res85FT1W3q58rtrsKtMKpwyrUMroxRqULikK6iYNJ61XFdRNJTA5I5OqkcjGZ1oOuHOHj5LBMRr31BrfTrOhbdruo1vPHwuQHKRSY39Y+Jc/LfkkUxnttelzw4JupsU9gHivO5lm/O0o3tt9ITPdRD2s80AxXEk7VPm8qbjnRbdCvWjZ8maqpAOlbkg1DGbNlVyDCoFIWJwCc4LqxiVCuEkwGRYeMLqVrlz6EtkxWumW4rgbony3KrhueEYPsuI7aqjgt9aHNjfKeoZ9OVaTeAnwkoXRuc0fksQxIgekG0Lct88JG547ITQh6S9a3aFDOdTY9msyDV52nvW/JwKBZUtTHO1b0AXKmE6pZVNDCstUUMqYLpidKE6iaE6iYExKSqVIUQIU0lOJTXosGcNoxbBZQkb85DTJDeg6zI5MdtRliN+JG+F0sHSzia1YWltMhLnBl+m4uQXY0vWOznj4ly81+XF18Wv8Azo9wiicFD1wn/FDQJFfR3SjrCBlQwaIPe8eSCpqVNRtXPzX30eLWon9LQjr7UQWbEQyWkEdKIbKKvx9ks+7dY5OcomKRy6cUqDsN+VC5sTvb5qjgt9aFf3I3y3LQw5PqebG74SqYJU+lDmRj+W5cvJfldWP8bVty+JH95/g1Y0iOEG0Lbtc8JH94e4LGkzwg2hQzvU2PZfgO4V21Ecu7ehDcD1jtqIpU3Lowc2S7DU9FBCU4C6InTgkXBOqiCQlcXJKXJCmYtU16QFc5FmNhPFDZZ5dcMaGP7q+CDrEnWmOygcd8CcVtQM99EU4axQ2VJIrwkMU08ui8+sK03um4NwG/G3IbqjLddRcHNnrmxn06+HjuWFr0bCW2RCo5zX4hgQ6uAqG1eSK9VOlCMS2IZcLyLxymkd6bh7aj/pDWg1DYMA0vrUsLs5xfa0Ifdbr33vBc6rSC6gDS0+y0ClM/WuXl5tZ2Lcf49uMonjxWvLS01FCK66rasxDshEa9jS0UByg5a1vPSURyDci7OO76uXOaumw1ykDlC1PAXVijQZh3MH00JlBQQojq56ueAfgHWo8DzWaHMjfLcot0+0xBMAlpNWR6UNPbhLCwJwp45TEyQpg5TmhPOhcnJN8rswxt4tje1zwsx716xZJ/CjaFk4RYfCHNTMMwwaR4rahx9lxbo1LLkMOWCI0uhuy+y4E9FQo5TqrjxZa7D+XG/J1rdlnXIcsyOHgPFaOo4VygHTS6qIZZ1y6MHFl3X4L1ZY5UoWVWmroidTgrsZMC4lEE5cm4qmLVE4JgNSOTmhc9FgrugO4oPes+F68/waPHYPOr1NJ8Edbo10s3XEHYx/mgLBU8dhf1nqhPPgvJ/I/6cf8AHr/iz4b/AK0cOo1Zs6oUsOuCw+Kwa/rpWrhoeOxNQl2/hloQ71kMP66V5nP/ACX7d3FPjx+hXYjeDb095RPJIcsf1benvKJJIr2ODxn08Tm879tNuZS1UTApW5F3YuevK921++lfdx/mQkH4Dv46afwJun/A/wA0W7t538r7uN8yGhHAIVnHapeaP5JSWe9WZX0aUsMYtbRmzpmZg/muWdKxd83b4K7hb/1Cb+8zHzXLOleWNqnZ1PM8o9ywbFYEPmBFEqLkLYM/V4XMaimVNQlw7pZLcNW2hVYSuMNy6ISualTqBJjJgXHBRlqfVIEzGBRlTFR0WYFbpj6S8P3j+yGfNAuB/wBdYdDI56peIjTdUjUgwa/vRT1Mb5oGwQj1mjTNAmz1S8ReVzS38iPT/HzmPBZ9reF316PqiBv4YbG+Cy2nv81bwymgLRmh/PiDqospk2Lv1pXm8uFuV+3dx5z0T6HNj+qZsPeUSSSHbEvhM2eJRJJL1+HpjPp43L5X7aNFI3ImhTNyLtxQryTdv9ZLe5in81gQruejjj9UtNfKoindwPCy/uYnzmoW3P8A61F+6zXwBJl5HnixsJIlZ2ZOmYjnrivVSW5TdvgpLUNZiKdMWIet7lHK8obfBTvc0e5YM/V4XMaieXyIawbHF4XMb3IogG5Lh3LkswcquMVWCFbauiJ0udPATVxKLLJSArl1E7OKaUtEjjcsDyndyfwcuNUw7tgtXn+51Dxp133ab+SR4o53c3Xy/u4vbEYPBB25bDrOxNUrMdoa3xU55m/TLw9dW1Z371H7HkLDa43XnKFp4WRMa0JsnPMzHzXLLGbapXuaWvZ8DzxSBzP8ii+TCEsERxSBzB3lF8kUk8jXs0GBT4tygAU7ci6cUq8i3bzw0vqgP+cPJCuATuNRdcrM12YrSe5FG7eeHge4f85CGBkTFjxTolZo9UOvgky8lJ4sOcdwrz9t/a4rpTlDb4JkY1e46XE9qklOUNvgp3uZ7pgyeLwuY1E0uLkMYNDi8LmNRLBFyXDuXJfhK00qpAF6sBdMTqYLk0FOoiy1RNIKcm1TMSqYb0+lVzhcsDxvdydwkAfyXdsY+SGdyVvHonuMX8czLs/yW/u3vP0hgOaEynS9zj2lYu5C3jcU6GS3baEp5KX9h/QRt99ZuYOmPHPXFeqIzbU6NFxnucfac53W4lNbm2+AU/2Z7dgsyktB923tvRXJoYwbFJeD7tncimVFyXHyNey6xWQLlWYVaaLl04krx3dw9fB+7u+cgbByJSJG+6zY64JCN9293GYP3c/PKAbIdQxT/wBvHH4mhvip5eRseyg/lHaVJKcpu3wUTzedqlk+UNvgpme7YNDi8LmN7kTQQKIawZHAQuYzuRNDuCXAMliEFaBUcFTBdMTcK1UiQrsZYVslNN6UhdkTATIkcdK4pr8iLPEd2t3G6fy4PcT4rO3IxSLMu0Nk/wD3YLv8Vc3ZjWcdqZCH9n+0P4D4QQZUTHpi4GJ6DExWl3q4he6pGTI1S/sP6CMMXDYlGbb5LgNeYJWtrTb5Kf7F7tg+3gYeqGz4QieUFyGrD9WzmN7gieVFyTHvTVchBWcyrQlNmXVinXjW7YOMw/u4H5rl57JO5Y0sLest8l6Du2DjMP3I+a5efSWU1IG9OU00UU8vJSdlV2UqWUG/btUcQXlTSY37dvgpi9zwZPAQuY3uRRCzIYwYHAQuY3uCKYQQwDJdghThQw1KAughxSGqUhcsy6mkppjhIYwW2BSFDEKcZga1HEjN09iO42nkm7FZx9KyJinFMNrca6mO0u3uo0xSvLq0zDsX0bhFJQ48J0OICQ7QL2kVo5usf6Xilv4HxoLzitdFbmcxjiaa20qClynUZQyRWuTZpVizpIxIjB9oHJoU7LEjk0ECN0wojQNpIoEWYP4NRId5Y4uJvo1wA2EgVUrZBHFlNpTVd1IklxcsKypRwpjAhb8IpeM2S3Dhp5CSHFbp70pjt09hXTE3lu7HZZe2FFGRuNDd0nGbXtXlORfRWEEqyLDcx4xmuFDl6CNYXilu4KxYUQhrIkRtbi2G8mmsAZUuePXZ8cumqHzsHUrdmQMaI0AXk0SfsqN/Bjf8UX/5RHg9YMVpDjCi1upwbrusKFujbem4Pso1o0ADqACJZdtViWJKlrBUUOg3IglwBnR44XJYY2ie0UXNeNI60piDSFcpcZOBUZcNKXGH6KDNHECQwxoSrqrj3VTTCGhNMEaApKJAt6qyrEkmnMoH2Q05u1aVQk9IEN1tMz9it19ac2x26FpekC70oW3W0pCzwMyeJMKyIgS+kC26KuZQJplBoVkuCY5yO6CnEs0FVzYgWoSuxlt1tMr9iBOFihaa4IbraU4dnAZgpRJjQp2lOBC220g+iDQl+ijQrGMFweFvVW1Ff6INCX6KFYxgkxlvVW0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2" name="AutoShape 4" descr="data:image/jpeg;base64,/9j/4AAQSkZJRgABAQAAAQABAAD/2wCEAAkGBhQSEBUUEhQUFRUVFhQSFBcUFBQVFBQUFBQVFBQUFBQXGyYeFxkjGRQUHy8gIycpLCwsFR4xNTAqNSYrLCkBCQoKDgwOGg8PGCkcHBwpKSkpKSkpKSksKSkpLCkpKSkpKSkpKSkpKSkpKSksKSksKSwpMCkpKSkpLCk1KSk2LP/AABEIAPAArAMBIgACEQEDEQH/xAAcAAABBQEBAQAAAAAAAAAAAAAGAQIDBAUABwj/xABJEAABAgMCBwwGBwgBBQAAAAABAAIDBBEFIQYSMUFRYXEHIiMkMnKBkaGxwdETM0JzsrMUNGJ0kqPwFVJTY4KiwuGTNWSDtNL/xAAZAQADAQEBAAAAAAAAAAAAAAABAgMABAX/xAAmEQEBAAIBAwQCAwEBAAAAAAAAAQIRAyExMhIiI3EEQTNCgTQT/9oADAMBAAIRAxEAPwD1qiaSnpjgqlKUwpaJHBFjCmkpzlG46btt3ejpihyXGVb07f3m/ib5qRhrkv2GvctpkqcCowntCDHBckquWYgcuxk0lIa6Cix+MlxlFVPGtBkjSnJgShBjwuSJaLM5ckSV1IMkSJya4pm0SqQldVdRZmXbE2WAAGlQSTn2BCsa2Wh14LzpJ81ewxtHFiNYBkaCdHtOI6h2rzps+9zhl6AqSbU3qDuLbbQ3kDrWWcI2A3sI1tN/msmYe/Fbc7KBkOcrOZVzy05nMGT96o8QUbi0tehWZhGbiH47c7X5RsdlCLYb8ZocMhAIroN68cs+dMMiouo03a2tPeSvWbMm2ugwyDWrGH+0JL0bKTuu0SUSYy4Gl/Sei9Agbte3HBxo7EaCQKco0uqSsiHbbCb8d+tx8ysS17RdELi24VNL8tzjXsHWsuDMOJNDkc1tw0kDrVJipegsm7ZY32OohVpW3wHbx8WHU5nGnVkQ3aU06tKnJoVSQmC6IG3X1F93skjtC1xCV67YdsviODH0dUHFcLjUCu+GQ3BboK88wMtGsWGDdyhqJxSEfteDkUaGU6pUtUzGTliuXFKuCDHFJRPOpcmA0BNcpCE1yIgq1oVZmKTeQ4gVzAMaKdiHw0h2Wmy4Iqnm1ixT9qJ2N/0hMtJiDKq4rdouTLjiC85RnVORBLzfWj4fifBaU9CpDFMtQs+zmHHdeeXD7GlEMTJmTaWi72WXgU9kea3MFpg+jaK8kub0Bxp2KnGh1YOaz4GqawLh0u+Irm5aplOgyhxLlHa8Ytl4zhlEN9NpbTxSQXVCZbJ4tFr/AA3DroE2NQ0C/oLQylBkzjaoIcOjnUoN9mAGfUtWM2jP1+s6zGglz+eR2q61V7Uea3HuVeym1jMqBcTS4V5JzhTW02hUFhA+nZ/X2MchexZKuyzAxzHAUOOCaZ6kVR3IRrkFFtzD9ofEEV2bEuXJnfcPJG1DepqKtBKsUTSoFK6i6i4ogsLlwCQphcQmkJ4CTFRYLx2VdE1ui95CxPo2+W/Fbvjrc49ZJWbOHEyBHenRrobaEsCwV0hUJSVDYjuew9TFb+mFwN1QOmiiDnVrQjP2U7lttCRYe9Ff3W/A1JZTe896kcTS/V2CngnSDKFS5b0Newhljcktc8Xiaw0db2hOlxcm2t6h21vxg+COKU7sOOze/r7KzoUO863nvWhEiEil36p5KuKi7FvOfRrVbVtM22GVITLDl+GB0B562keKlnI1SKhW5GFQYwGanWk9Q60bEh71u0d63rNyLJiQiRsWxZgXPnfdCcjWgq40qnDCtsKrHPTglXJEQTrlyQlFi1SApAUjiizBtOUe128O9cRvq3tvvBGjQh60hR9DXpz7Ci60M3OCG7WZjP6fFT5L1kVxyratSXYIMNwY0OLnguxQHUAdnF6Do0SjzQkdJRlhC1wl4QaCTjxMgrdRyB4tcZJy5aypuO9FuHMO9q8EXVy5b6q/JHfLNcTd+s6uyTr0mWVp7RLLZE+bgY7C2tM42jIoJU3KwSrYo70EbQixGuAoW0rXWb8hziipWcPSRwHlzmkPuLnDIxxGQ6aLXtvlt1qtZsDjLdj/AIHKWV+Rf1+0uF0kyFGxYbQxobDuFwqWkk7daxZObiB4axxFaXGjh2oiwzhF0y80uAhiv/jB8UPWdDpFaoZZWXophl7erYhzLiCHABwJBpkuNLuii27POToQ+Tv3c4res85FT1W3q58rtrsKtMKpwyrUMroxRqULikK6iYNJ61XFdRNJTA5I5OqkcjGZ1oOuHOHj5LBMRr31BrfTrOhbdruo1vPHwuQHKRSY39Y+Jc/LfkkUxnttelzw4JupsU9gHivO5lm/O0o3tt9ITPdRD2s80AxXEk7VPm8qbjnRbdCvWjZ8maqpAOlbkg1DGbNlVyDCoFIWJwCc4LqxiVCuEkwGRYeMLqVrlz6EtkxWumW4rgbony3KrhueEYPsuI7aqjgt9aHNjfKeoZ9OVaTeAnwkoXRuc0fksQxIgekG0Lct88JG547ITQh6S9a3aFDOdTY9msyDV52nvW/JwKBZUtTHO1b0AXKmE6pZVNDCstUUMqYLpidKE6iaE6iYExKSqVIUQIU0lOJTXosGcNoxbBZQkb85DTJDeg6zI5MdtRliN+JG+F0sHSzia1YWltMhLnBl+m4uQXY0vWOznj4ly81+XF18Wv8Azo9wiicFD1wn/FDQJFfR3SjrCBlQwaIPe8eSCpqVNRtXPzX30eLWon9LQjr7UQWbEQyWkEdKIbKKvx9ks+7dY5OcomKRy6cUqDsN+VC5sTvb5qjgt9aFf3I3y3LQw5PqebG74SqYJU+lDmRj+W5cvJfldWP8bVty+JH95/g1Y0iOEG0Lbtc8JH94e4LGkzwg2hQzvU2PZfgO4V21Ecu7ehDcD1jtqIpU3Lowc2S7DU9FBCU4C6InTgkXBOqiCQlcXJKXJCmYtU16QFc5FmNhPFDZZ5dcMaGP7q+CDrEnWmOygcd8CcVtQM99EU4axQ2VJIrwkMU08ui8+sK03um4NwG/G3IbqjLddRcHNnrmxn06+HjuWFr0bCW2RCo5zX4hgQ6uAqG1eSK9VOlCMS2IZcLyLxymkd6bh7aj/pDWg1DYMA0vrUsLs5xfa0Ifdbr33vBc6rSC6gDS0+y0ClM/WuXl5tZ2Lcf49uMonjxWvLS01FCK66rasxDshEa9jS0UByg5a1vPSURyDci7OO76uXOaumw1ykDlC1PAXVijQZh3MH00JlBQQojq56ueAfgHWo8DzWaHMjfLcot0+0xBMAlpNWR6UNPbhLCwJwp45TEyQpg5TmhPOhcnJN8rswxt4tje1zwsx716xZJ/CjaFk4RYfCHNTMMwwaR4rahx9lxbo1LLkMOWCI0uhuy+y4E9FQo5TqrjxZa7D+XG/J1rdlnXIcsyOHgPFaOo4VygHTS6qIZZ1y6MHFl3X4L1ZY5UoWVWmroidTgrsZMC4lEE5cm4qmLVE4JgNSOTmhc9FgrugO4oPes+F68/waPHYPOr1NJ8Edbo10s3XEHYx/mgLBU8dhf1nqhPPgvJ/I/6cf8AHr/iz4b/AK0cOo1Zs6oUsOuCw+Kwa/rpWrhoeOxNQl2/hloQ71kMP66V5nP/ACX7d3FPjx+hXYjeDb095RPJIcsf1benvKJJIr2ODxn08Tm879tNuZS1UTApW5F3YuevK921++lfdx/mQkH4Dv46afwJun/A/wA0W7t538r7uN8yGhHAIVnHapeaP5JSWe9WZX0aUsMYtbRmzpmZg/muWdKxd83b4K7hb/1Cb+8zHzXLOleWNqnZ1PM8o9ywbFYEPmBFEqLkLYM/V4XMaimVNQlw7pZLcNW2hVYSuMNy6ISualTqBJjJgXHBRlqfVIEzGBRlTFR0WYFbpj6S8P3j+yGfNAuB/wBdYdDI56peIjTdUjUgwa/vRT1Mb5oGwQj1mjTNAmz1S8ReVzS38iPT/HzmPBZ9reF316PqiBv4YbG+Cy2nv81bwymgLRmh/PiDqospk2Lv1pXm8uFuV+3dx5z0T6HNj+qZsPeUSSSHbEvhM2eJRJJL1+HpjPp43L5X7aNFI3ImhTNyLtxQryTdv9ZLe5in81gQruejjj9UtNfKoindwPCy/uYnzmoW3P8A61F+6zXwBJl5HnixsJIlZ2ZOmYjnrivVSW5TdvgpLUNZiKdMWIet7lHK8obfBTvc0e5YM/V4XMaieXyIawbHF4XMb3IogG5Lh3LkswcquMVWCFbauiJ0udPATVxKLLJSArl1E7OKaUtEjjcsDyndyfwcuNUw7tgtXn+51Dxp133ab+SR4o53c3Xy/u4vbEYPBB25bDrOxNUrMdoa3xU55m/TLw9dW1Z371H7HkLDa43XnKFp4WRMa0JsnPMzHzXLLGbapXuaWvZ8DzxSBzP8ii+TCEsERxSBzB3lF8kUk8jXs0GBT4tygAU7ci6cUq8i3bzw0vqgP+cPJCuATuNRdcrM12YrSe5FG7eeHge4f85CGBkTFjxTolZo9UOvgky8lJ4sOcdwrz9t/a4rpTlDb4JkY1e46XE9qklOUNvgp3uZ7pgyeLwuY1E0uLkMYNDi8LmNRLBFyXDuXJfhK00qpAF6sBdMTqYLk0FOoiy1RNIKcm1TMSqYb0+lVzhcsDxvdydwkAfyXdsY+SGdyVvHonuMX8czLs/yW/u3vP0hgOaEynS9zj2lYu5C3jcU6GS3baEp5KX9h/QRt99ZuYOmPHPXFeqIzbU6NFxnucfac53W4lNbm2+AU/2Z7dgsyktB923tvRXJoYwbFJeD7tncimVFyXHyNey6xWQLlWYVaaLl04krx3dw9fB+7u+cgbByJSJG+6zY64JCN9293GYP3c/PKAbIdQxT/wBvHH4mhvip5eRseyg/lHaVJKcpu3wUTzedqlk+UNvgpme7YNDi8LmN7kTQQKIawZHAQuYzuRNDuCXAMliEFaBUcFTBdMTcK1UiQrsZYVslNN6UhdkTATIkcdK4pr8iLPEd2t3G6fy4PcT4rO3IxSLMu0Nk/wD3YLv8Vc3ZjWcdqZCH9n+0P4D4QQZUTHpi4GJ6DExWl3q4he6pGTI1S/sP6CMMXDYlGbb5LgNeYJWtrTb5Kf7F7tg+3gYeqGz4QieUFyGrD9WzmN7gieVFyTHvTVchBWcyrQlNmXVinXjW7YOMw/u4H5rl57JO5Y0sLest8l6Du2DjMP3I+a5efSWU1IG9OU00UU8vJSdlV2UqWUG/btUcQXlTSY37dvgpi9zwZPAQuY3uRRCzIYwYHAQuY3uCKYQQwDJdghThQw1KAughxSGqUhcsy6mkppjhIYwW2BSFDEKcZga1HEjN09iO42nkm7FZx9KyJinFMNrca6mO0u3uo0xSvLq0zDsX0bhFJQ48J0OICQ7QL2kVo5usf6Xilv4HxoLzitdFbmcxjiaa20qClynUZQyRWuTZpVizpIxIjB9oHJoU7LEjk0ECN0wojQNpIoEWYP4NRId5Y4uJvo1wA2EgVUrZBHFlNpTVd1IklxcsKypRwpjAhb8IpeM2S3Dhp5CSHFbp70pjt09hXTE3lu7HZZe2FFGRuNDd0nGbXtXlORfRWEEqyLDcx4xmuFDl6CNYXilu4KxYUQhrIkRtbi2G8mmsAZUuePXZ8cumqHzsHUrdmQMaI0AXk0SfsqN/Bjf8UX/5RHg9YMVpDjCi1upwbrusKFujbem4Pso1o0ADqACJZdtViWJKlrBUUOg3IglwBnR44XJYY2ie0UXNeNI60piDSFcpcZOBUZcNKXGH6KDNHECQwxoSrqrj3VTTCGhNMEaApKJAt6qyrEkmnMoH2Q05u1aVQk9IEN1tMz9it19ac2x26FpekC70oW3W0pCzwMyeJMKyIgS+kC26KuZQJplBoVkuCY5yO6CnEs0FVzYgWoSuxlt1tMr9iBOFihaa4IbraU4dnAZgpRJjQp2lOBC220g+iDQl+ijQrGMFweFvVW1Ff6INCX6KFYxgkxlvVW0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3" name="AutoShape 6" descr="data:image/jpeg;base64,/9j/4AAQSkZJRgABAQAAAQABAAD/2wCEAAkGBhQSEBUUEhQUFRUVFhQSFBcUFBQVFBQUFBQVFBQUFBQXGyYeFxkjGRQUHy8gIycpLCwsFR4xNTAqNSYrLCkBCQoKDgwOGg8PGCkcHBwpKSkpKSkpKSksKSkpLCkpKSkpKSkpKSkpKSkpKSksKSksKSwpMCkpKSkpLCk1KSk2LP/AABEIAPAArAMBIgACEQEDEQH/xAAcAAABBQEBAQAAAAAAAAAAAAAGAQIDBAUABwj/xABJEAABAgMCBwwGBwgBBQAAAAABAAIDBBEFIQYSMUFRYXEHIiMkMnKBkaGxwdETM0JzsrMUNGJ0kqPwFVJTY4KiwuGTNWSDtNL/xAAZAQADAQEBAAAAAAAAAAAAAAABAgMABAX/xAAmEQEBAAIBAwQCAwEBAAAAAAAAAQIRAyExMhIiI3EEQTNCgTQT/9oADAMBAAIRAxEAPwD1qiaSnpjgqlKUwpaJHBFjCmkpzlG46btt3ejpihyXGVb07f3m/ib5qRhrkv2GvctpkqcCowntCDHBckquWYgcuxk0lIa6Cix+MlxlFVPGtBkjSnJgShBjwuSJaLM5ckSV1IMkSJya4pm0SqQldVdRZmXbE2WAAGlQSTn2BCsa2Wh14LzpJ81ewxtHFiNYBkaCdHtOI6h2rzps+9zhl6AqSbU3qDuLbbQ3kDrWWcI2A3sI1tN/msmYe/Fbc7KBkOcrOZVzy05nMGT96o8QUbi0tehWZhGbiH47c7X5RsdlCLYb8ZocMhAIroN68cs+dMMiouo03a2tPeSvWbMm2ugwyDWrGH+0JL0bKTuu0SUSYy4Gl/Sei9Agbte3HBxo7EaCQKco0uqSsiHbbCb8d+tx8ysS17RdELi24VNL8tzjXsHWsuDMOJNDkc1tw0kDrVJipegsm7ZY32OohVpW3wHbx8WHU5nGnVkQ3aU06tKnJoVSQmC6IG3X1F93skjtC1xCV67YdsviODH0dUHFcLjUCu+GQ3BboK88wMtGsWGDdyhqJxSEfteDkUaGU6pUtUzGTliuXFKuCDHFJRPOpcmA0BNcpCE1yIgq1oVZmKTeQ4gVzAMaKdiHw0h2Wmy4Iqnm1ixT9qJ2N/0hMtJiDKq4rdouTLjiC85RnVORBLzfWj4fifBaU9CpDFMtQs+zmHHdeeXD7GlEMTJmTaWi72WXgU9kea3MFpg+jaK8kub0Bxp2KnGh1YOaz4GqawLh0u+Irm5aplOgyhxLlHa8Ytl4zhlEN9NpbTxSQXVCZbJ4tFr/AA3DroE2NQ0C/oLQylBkzjaoIcOjnUoN9mAGfUtWM2jP1+s6zGglz+eR2q61V7Uea3HuVeym1jMqBcTS4V5JzhTW02hUFhA+nZ/X2MchexZKuyzAxzHAUOOCaZ6kVR3IRrkFFtzD9ofEEV2bEuXJnfcPJG1DepqKtBKsUTSoFK6i6i4ogsLlwCQphcQmkJ4CTFRYLx2VdE1ui95CxPo2+W/Fbvjrc49ZJWbOHEyBHenRrobaEsCwV0hUJSVDYjuew9TFb+mFwN1QOmiiDnVrQjP2U7lttCRYe9Ff3W/A1JZTe896kcTS/V2CngnSDKFS5b0Newhljcktc8Xiaw0db2hOlxcm2t6h21vxg+COKU7sOOze/r7KzoUO863nvWhEiEil36p5KuKi7FvOfRrVbVtM22GVITLDl+GB0B562keKlnI1SKhW5GFQYwGanWk9Q60bEh71u0d63rNyLJiQiRsWxZgXPnfdCcjWgq40qnDCtsKrHPTglXJEQTrlyQlFi1SApAUjiizBtOUe128O9cRvq3tvvBGjQh60hR9DXpz7Ci60M3OCG7WZjP6fFT5L1kVxyratSXYIMNwY0OLnguxQHUAdnF6Do0SjzQkdJRlhC1wl4QaCTjxMgrdRyB4tcZJy5aypuO9FuHMO9q8EXVy5b6q/JHfLNcTd+s6uyTr0mWVp7RLLZE+bgY7C2tM42jIoJU3KwSrYo70EbQixGuAoW0rXWb8hziipWcPSRwHlzmkPuLnDIxxGQ6aLXtvlt1qtZsDjLdj/AIHKWV+Rf1+0uF0kyFGxYbQxobDuFwqWkk7daxZObiB4axxFaXGjh2oiwzhF0y80uAhiv/jB8UPWdDpFaoZZWXophl7erYhzLiCHABwJBpkuNLuii27POToQ+Tv3c4res85FT1W3q58rtrsKtMKpwyrUMroxRqULikK6iYNJ61XFdRNJTA5I5OqkcjGZ1oOuHOHj5LBMRr31BrfTrOhbdruo1vPHwuQHKRSY39Y+Jc/LfkkUxnttelzw4JupsU9gHivO5lm/O0o3tt9ITPdRD2s80AxXEk7VPm8qbjnRbdCvWjZ8maqpAOlbkg1DGbNlVyDCoFIWJwCc4LqxiVCuEkwGRYeMLqVrlz6EtkxWumW4rgbony3KrhueEYPsuI7aqjgt9aHNjfKeoZ9OVaTeAnwkoXRuc0fksQxIgekG0Lct88JG547ITQh6S9a3aFDOdTY9msyDV52nvW/JwKBZUtTHO1b0AXKmE6pZVNDCstUUMqYLpidKE6iaE6iYExKSqVIUQIU0lOJTXosGcNoxbBZQkb85DTJDeg6zI5MdtRliN+JG+F0sHSzia1YWltMhLnBl+m4uQXY0vWOznj4ly81+XF18Wv8Azo9wiicFD1wn/FDQJFfR3SjrCBlQwaIPe8eSCpqVNRtXPzX30eLWon9LQjr7UQWbEQyWkEdKIbKKvx9ks+7dY5OcomKRy6cUqDsN+VC5sTvb5qjgt9aFf3I3y3LQw5PqebG74SqYJU+lDmRj+W5cvJfldWP8bVty+JH95/g1Y0iOEG0Lbtc8JH94e4LGkzwg2hQzvU2PZfgO4V21Ecu7ehDcD1jtqIpU3Lowc2S7DU9FBCU4C6InTgkXBOqiCQlcXJKXJCmYtU16QFc5FmNhPFDZZ5dcMaGP7q+CDrEnWmOygcd8CcVtQM99EU4axQ2VJIrwkMU08ui8+sK03um4NwG/G3IbqjLddRcHNnrmxn06+HjuWFr0bCW2RCo5zX4hgQ6uAqG1eSK9VOlCMS2IZcLyLxymkd6bh7aj/pDWg1DYMA0vrUsLs5xfa0Ifdbr33vBc6rSC6gDS0+y0ClM/WuXl5tZ2Lcf49uMonjxWvLS01FCK66rasxDshEa9jS0UByg5a1vPSURyDci7OO76uXOaumw1ykDlC1PAXVijQZh3MH00JlBQQojq56ueAfgHWo8DzWaHMjfLcot0+0xBMAlpNWR6UNPbhLCwJwp45TEyQpg5TmhPOhcnJN8rswxt4tje1zwsx716xZJ/CjaFk4RYfCHNTMMwwaR4rahx9lxbo1LLkMOWCI0uhuy+y4E9FQo5TqrjxZa7D+XG/J1rdlnXIcsyOHgPFaOo4VygHTS6qIZZ1y6MHFl3X4L1ZY5UoWVWmroidTgrsZMC4lEE5cm4qmLVE4JgNSOTmhc9FgrugO4oPes+F68/waPHYPOr1NJ8Edbo10s3XEHYx/mgLBU8dhf1nqhPPgvJ/I/6cf8AHr/iz4b/AK0cOo1Zs6oUsOuCw+Kwa/rpWrhoeOxNQl2/hloQ71kMP66V5nP/ACX7d3FPjx+hXYjeDb095RPJIcsf1benvKJJIr2ODxn08Tm879tNuZS1UTApW5F3YuevK921++lfdx/mQkH4Dv46afwJun/A/wA0W7t538r7uN8yGhHAIVnHapeaP5JSWe9WZX0aUsMYtbRmzpmZg/muWdKxd83b4K7hb/1Cb+8zHzXLOleWNqnZ1PM8o9ywbFYEPmBFEqLkLYM/V4XMaimVNQlw7pZLcNW2hVYSuMNy6ISualTqBJjJgXHBRlqfVIEzGBRlTFR0WYFbpj6S8P3j+yGfNAuB/wBdYdDI56peIjTdUjUgwa/vRT1Mb5oGwQj1mjTNAmz1S8ReVzS38iPT/HzmPBZ9reF316PqiBv4YbG+Cy2nv81bwymgLRmh/PiDqospk2Lv1pXm8uFuV+3dx5z0T6HNj+qZsPeUSSSHbEvhM2eJRJJL1+HpjPp43L5X7aNFI3ImhTNyLtxQryTdv9ZLe5in81gQruejjj9UtNfKoindwPCy/uYnzmoW3P8A61F+6zXwBJl5HnixsJIlZ2ZOmYjnrivVSW5TdvgpLUNZiKdMWIet7lHK8obfBTvc0e5YM/V4XMaieXyIawbHF4XMb3IogG5Lh3LkswcquMVWCFbauiJ0udPATVxKLLJSArl1E7OKaUtEjjcsDyndyfwcuNUw7tgtXn+51Dxp133ab+SR4o53c3Xy/u4vbEYPBB25bDrOxNUrMdoa3xU55m/TLw9dW1Z371H7HkLDa43XnKFp4WRMa0JsnPMzHzXLLGbapXuaWvZ8DzxSBzP8ii+TCEsERxSBzB3lF8kUk8jXs0GBT4tygAU7ci6cUq8i3bzw0vqgP+cPJCuATuNRdcrM12YrSe5FG7eeHge4f85CGBkTFjxTolZo9UOvgky8lJ4sOcdwrz9t/a4rpTlDb4JkY1e46XE9qklOUNvgp3uZ7pgyeLwuY1E0uLkMYNDi8LmNRLBFyXDuXJfhK00qpAF6sBdMTqYLk0FOoiy1RNIKcm1TMSqYb0+lVzhcsDxvdydwkAfyXdsY+SGdyVvHonuMX8czLs/yW/u3vP0hgOaEynS9zj2lYu5C3jcU6GS3baEp5KX9h/QRt99ZuYOmPHPXFeqIzbU6NFxnucfac53W4lNbm2+AU/2Z7dgsyktB923tvRXJoYwbFJeD7tncimVFyXHyNey6xWQLlWYVaaLl04krx3dw9fB+7u+cgbByJSJG+6zY64JCN9293GYP3c/PKAbIdQxT/wBvHH4mhvip5eRseyg/lHaVJKcpu3wUTzedqlk+UNvgpme7YNDi8LmN7kTQQKIawZHAQuYzuRNDuCXAMliEFaBUcFTBdMTcK1UiQrsZYVslNN6UhdkTATIkcdK4pr8iLPEd2t3G6fy4PcT4rO3IxSLMu0Nk/wD3YLv8Vc3ZjWcdqZCH9n+0P4D4QQZUTHpi4GJ6DExWl3q4he6pGTI1S/sP6CMMXDYlGbb5LgNeYJWtrTb5Kf7F7tg+3gYeqGz4QieUFyGrD9WzmN7gieVFyTHvTVchBWcyrQlNmXVinXjW7YOMw/u4H5rl57JO5Y0sLest8l6Du2DjMP3I+a5efSWU1IG9OU00UU8vJSdlV2UqWUG/btUcQXlTSY37dvgpi9zwZPAQuY3uRRCzIYwYHAQuY3uCKYQQwDJdghThQw1KAughxSGqUhcsy6mkppjhIYwW2BSFDEKcZga1HEjN09iO42nkm7FZx9KyJinFMNrca6mO0u3uo0xSvLq0zDsX0bhFJQ48J0OICQ7QL2kVo5usf6Xilv4HxoLzitdFbmcxjiaa20qClynUZQyRWuTZpVizpIxIjB9oHJoU7LEjk0ECN0wojQNpIoEWYP4NRId5Y4uJvo1wA2EgVUrZBHFlNpTVd1IklxcsKypRwpjAhb8IpeM2S3Dhp5CSHFbp70pjt09hXTE3lu7HZZe2FFGRuNDd0nGbXtXlORfRWEEqyLDcx4xmuFDl6CNYXilu4KxYUQhrIkRtbi2G8mmsAZUuePXZ8cumqHzsHUrdmQMaI0AXk0SfsqN/Bjf8UX/5RHg9YMVpDjCi1upwbrusKFujbem4Pso1o0ADqACJZdtViWJKlrBUUOg3IglwBnR44XJYY2ie0UXNeNI60piDSFcpcZOBUZcNKXGH6KDNHECQwxoSrqrj3VTTCGhNMEaApKJAt6qyrEkmnMoH2Q05u1aVQk9IEN1tMz9it19ac2x26FpekC70oW3W0pCzwMyeJMKyIgS+kC26KuZQJplBoVkuCY5yO6CnEs0FVzYgWoSuxlt1tMr9iBOFihaa4IbraU4dnAZgpRJjQp2lOBC220g+iDQl+ijQrGMFweFvVW1Ff6INCX6KFYxgkxlvVW0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4" name="Picture 8" descr="http://2.bp.blogspot.com/-ftm5pFomSMs/UJi4Tzd_fQI/AAAAAAAAA9Q/UOQKL7QU4P0/s1600/análisis+de+sangre.jpe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71658" y="384967"/>
            <a:ext cx="700078" cy="972331"/>
          </a:xfrm>
          <a:prstGeom prst="rect">
            <a:avLst/>
          </a:prstGeom>
          <a:noFill/>
        </p:spPr>
      </p:pic>
      <p:sp>
        <p:nvSpPr>
          <p:cNvPr id="75" name="74 CuadroTexto"/>
          <p:cNvSpPr txBox="1"/>
          <p:nvPr/>
        </p:nvSpPr>
        <p:spPr>
          <a:xfrm>
            <a:off x="428596" y="571480"/>
            <a:ext cx="135732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Muestra de sangre</a:t>
            </a:r>
            <a:endParaRPr lang="es-ES" b="1" dirty="0"/>
          </a:p>
        </p:txBody>
      </p:sp>
      <p:sp>
        <p:nvSpPr>
          <p:cNvPr id="76" name="75 Flecha abajo"/>
          <p:cNvSpPr/>
          <p:nvPr/>
        </p:nvSpPr>
        <p:spPr>
          <a:xfrm>
            <a:off x="857224" y="1643050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CuadroTexto"/>
          <p:cNvSpPr txBox="1"/>
          <p:nvPr/>
        </p:nvSpPr>
        <p:spPr>
          <a:xfrm>
            <a:off x="404796" y="2484775"/>
            <a:ext cx="1357322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Extracción ADN</a:t>
            </a:r>
          </a:p>
          <a:p>
            <a:pPr algn="ctr"/>
            <a:r>
              <a:rPr lang="es-ES" sz="1400" dirty="0" smtClean="0"/>
              <a:t>(</a:t>
            </a:r>
            <a:r>
              <a:rPr lang="es-ES" sz="1400" dirty="0" err="1" smtClean="0"/>
              <a:t>QIAamp</a:t>
            </a:r>
            <a:r>
              <a:rPr lang="es-ES" sz="1400" dirty="0" smtClean="0"/>
              <a:t> </a:t>
            </a:r>
            <a:r>
              <a:rPr lang="es-ES" sz="1400" dirty="0"/>
              <a:t>DNA </a:t>
            </a:r>
            <a:r>
              <a:rPr lang="es-ES" sz="1400" dirty="0" err="1"/>
              <a:t>Blood</a:t>
            </a:r>
            <a:r>
              <a:rPr lang="es-ES" sz="1400" dirty="0"/>
              <a:t> Maxi </a:t>
            </a:r>
            <a:r>
              <a:rPr lang="es-ES" sz="1400" dirty="0" smtClean="0"/>
              <a:t>Kit)</a:t>
            </a:r>
            <a:endParaRPr lang="es-ES" sz="1400" dirty="0"/>
          </a:p>
        </p:txBody>
      </p:sp>
      <p:pic>
        <p:nvPicPr>
          <p:cNvPr id="78" name="Picture 10" descr="https://encrypted-tbn0.gstatic.com/images?q=tbn:ANd9GcQvoTMqOHiMt78F1H8Cso5WmArXnlCuSM260oVllyWH_xhcLaW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4994" y="2484775"/>
            <a:ext cx="666742" cy="933439"/>
          </a:xfrm>
          <a:prstGeom prst="rect">
            <a:avLst/>
          </a:prstGeom>
          <a:noFill/>
        </p:spPr>
      </p:pic>
      <p:sp>
        <p:nvSpPr>
          <p:cNvPr id="79" name="78 Flecha abajo"/>
          <p:cNvSpPr/>
          <p:nvPr/>
        </p:nvSpPr>
        <p:spPr>
          <a:xfrm>
            <a:off x="857224" y="3714752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0" name="79 Imagen" descr="C:\Users\Bel\AppData\Local\Microsoft\Windows\Temporary Internet Files\Content.Word\IMG_092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623" y="5221416"/>
            <a:ext cx="1924047" cy="142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80 CuadroTexto"/>
          <p:cNvSpPr txBox="1"/>
          <p:nvPr/>
        </p:nvSpPr>
        <p:spPr>
          <a:xfrm>
            <a:off x="428596" y="4425743"/>
            <a:ext cx="135732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Control calidad</a:t>
            </a:r>
            <a:endParaRPr lang="es-ES" b="1" dirty="0"/>
          </a:p>
        </p:txBody>
      </p:sp>
      <p:sp>
        <p:nvSpPr>
          <p:cNvPr id="82" name="81 Flecha a la derecha con bandas"/>
          <p:cNvSpPr/>
          <p:nvPr/>
        </p:nvSpPr>
        <p:spPr>
          <a:xfrm rot="18875409">
            <a:off x="1431425" y="3016839"/>
            <a:ext cx="5741165" cy="4034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82 CuadroTexto"/>
          <p:cNvSpPr txBox="1"/>
          <p:nvPr/>
        </p:nvSpPr>
        <p:spPr>
          <a:xfrm>
            <a:off x="6572264" y="424086"/>
            <a:ext cx="1928826" cy="86177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SECUENCIACIÓN EXÓMICA</a:t>
            </a:r>
          </a:p>
          <a:p>
            <a:pPr algn="ctr"/>
            <a:r>
              <a:rPr lang="es-ES" sz="1400" dirty="0" smtClean="0"/>
              <a:t>(</a:t>
            </a:r>
            <a:r>
              <a:rPr lang="es-ES" sz="1400" dirty="0" err="1" smtClean="0"/>
              <a:t>Otogenetics</a:t>
            </a:r>
            <a:r>
              <a:rPr lang="es-ES" sz="1400" dirty="0" smtClean="0"/>
              <a:t>. </a:t>
            </a:r>
            <a:r>
              <a:rPr lang="es-ES" sz="1400" dirty="0" err="1" smtClean="0"/>
              <a:t>Inc</a:t>
            </a:r>
            <a:r>
              <a:rPr lang="es-ES" sz="1400" dirty="0" smtClean="0"/>
              <a:t>)</a:t>
            </a:r>
            <a:endParaRPr lang="es-ES" sz="1400" dirty="0"/>
          </a:p>
        </p:txBody>
      </p:sp>
      <p:sp>
        <p:nvSpPr>
          <p:cNvPr id="84" name="83 Flecha abajo"/>
          <p:cNvSpPr/>
          <p:nvPr/>
        </p:nvSpPr>
        <p:spPr>
          <a:xfrm>
            <a:off x="7286644" y="1571612"/>
            <a:ext cx="428628" cy="428628"/>
          </a:xfrm>
          <a:prstGeom prst="downArrow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84 CuadroTexto"/>
          <p:cNvSpPr txBox="1"/>
          <p:nvPr/>
        </p:nvSpPr>
        <p:spPr>
          <a:xfrm>
            <a:off x="6572264" y="2208906"/>
            <a:ext cx="185738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Captura de áreas de interés</a:t>
            </a:r>
          </a:p>
          <a:p>
            <a:pPr algn="ctr"/>
            <a:r>
              <a:rPr lang="es-ES" sz="1400" dirty="0" smtClean="0"/>
              <a:t>(</a:t>
            </a:r>
            <a:r>
              <a:rPr lang="es-ES" sz="1400" dirty="0" err="1"/>
              <a:t>SeqCap</a:t>
            </a:r>
            <a:r>
              <a:rPr lang="es-ES" sz="1400" dirty="0"/>
              <a:t> EZ </a:t>
            </a:r>
            <a:r>
              <a:rPr lang="es-ES" sz="1400" dirty="0" err="1"/>
              <a:t>Exome</a:t>
            </a:r>
            <a:r>
              <a:rPr lang="es-ES" sz="1400" dirty="0"/>
              <a:t> de </a:t>
            </a:r>
            <a:r>
              <a:rPr lang="es-ES" sz="1400" dirty="0" err="1"/>
              <a:t>Nimblegen</a:t>
            </a:r>
            <a:r>
              <a:rPr lang="es-ES" sz="1400" dirty="0"/>
              <a:t> </a:t>
            </a:r>
            <a:r>
              <a:rPr lang="es-ES" sz="1400" dirty="0" smtClean="0"/>
              <a:t>V2.0)</a:t>
            </a:r>
            <a:endParaRPr lang="es-ES" sz="1400" dirty="0"/>
          </a:p>
        </p:txBody>
      </p:sp>
      <p:sp>
        <p:nvSpPr>
          <p:cNvPr id="86" name="85 Flecha abajo"/>
          <p:cNvSpPr/>
          <p:nvPr/>
        </p:nvSpPr>
        <p:spPr>
          <a:xfrm>
            <a:off x="7286644" y="3500438"/>
            <a:ext cx="428628" cy="428628"/>
          </a:xfrm>
          <a:prstGeom prst="downArrow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86 CuadroTexto"/>
          <p:cNvSpPr txBox="1"/>
          <p:nvPr/>
        </p:nvSpPr>
        <p:spPr>
          <a:xfrm>
            <a:off x="6572264" y="4143380"/>
            <a:ext cx="185738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Amplificación</a:t>
            </a:r>
          </a:p>
        </p:txBody>
      </p:sp>
      <p:sp>
        <p:nvSpPr>
          <p:cNvPr id="88" name="87 Flecha abajo"/>
          <p:cNvSpPr/>
          <p:nvPr/>
        </p:nvSpPr>
        <p:spPr>
          <a:xfrm>
            <a:off x="7286644" y="4786322"/>
            <a:ext cx="428628" cy="428628"/>
          </a:xfrm>
          <a:prstGeom prst="downArrow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88 CuadroTexto"/>
          <p:cNvSpPr txBox="1"/>
          <p:nvPr/>
        </p:nvSpPr>
        <p:spPr>
          <a:xfrm>
            <a:off x="6500826" y="5423616"/>
            <a:ext cx="2000264" cy="80021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Secuenciación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(</a:t>
            </a:r>
            <a:r>
              <a:rPr lang="es-ES" sz="1400" dirty="0">
                <a:solidFill>
                  <a:schemeClr val="bg1"/>
                </a:solidFill>
              </a:rPr>
              <a:t>plataforma HiSeq2000 de </a:t>
            </a:r>
            <a:r>
              <a:rPr lang="es-ES" sz="1400" dirty="0" err="1">
                <a:solidFill>
                  <a:schemeClr val="bg1"/>
                </a:solidFill>
              </a:rPr>
              <a:t>Illumina</a:t>
            </a:r>
            <a:r>
              <a:rPr lang="es-ES" sz="1400" dirty="0" smtClean="0">
                <a:solidFill>
                  <a:schemeClr val="bg1"/>
                </a:solidFill>
              </a:rPr>
              <a:t>)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150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1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2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3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4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5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156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61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2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3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4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5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6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7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8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9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0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1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2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3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4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5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6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7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8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9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0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1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2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3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4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5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7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8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9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0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7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8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9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0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pic>
        <p:nvPicPr>
          <p:cNvPr id="7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8565" y="152374"/>
            <a:ext cx="139465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58" y="2224076"/>
            <a:ext cx="175460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520" y="4724406"/>
            <a:ext cx="1571636" cy="180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3222" y="5188944"/>
            <a:ext cx="1428760" cy="153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49238" y="5213684"/>
            <a:ext cx="1404686" cy="151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6626" y="4893010"/>
            <a:ext cx="1643074" cy="175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2786058"/>
            <a:ext cx="16091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82699" y="1500174"/>
            <a:ext cx="146106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8992" y="1552568"/>
            <a:ext cx="1412361" cy="151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63288" y="4010026"/>
            <a:ext cx="941741" cy="85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58082" y="1142984"/>
            <a:ext cx="966328" cy="88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80 Flecha abajo"/>
          <p:cNvSpPr/>
          <p:nvPr/>
        </p:nvSpPr>
        <p:spPr>
          <a:xfrm rot="1863503">
            <a:off x="1251409" y="1911928"/>
            <a:ext cx="288025" cy="408146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2" name="81 Flecha abajo"/>
          <p:cNvSpPr/>
          <p:nvPr/>
        </p:nvSpPr>
        <p:spPr>
          <a:xfrm>
            <a:off x="734396" y="4224340"/>
            <a:ext cx="285752" cy="357190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3" name="82 Flecha abajo"/>
          <p:cNvSpPr/>
          <p:nvPr/>
        </p:nvSpPr>
        <p:spPr>
          <a:xfrm rot="16200000">
            <a:off x="4436075" y="6094826"/>
            <a:ext cx="285751" cy="402433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4" name="83 Flecha abajo"/>
          <p:cNvSpPr/>
          <p:nvPr/>
        </p:nvSpPr>
        <p:spPr>
          <a:xfrm rot="14854928">
            <a:off x="6618977" y="6015499"/>
            <a:ext cx="277653" cy="398054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5" name="84 Flecha abajo"/>
          <p:cNvSpPr/>
          <p:nvPr/>
        </p:nvSpPr>
        <p:spPr>
          <a:xfrm rot="16200000">
            <a:off x="2319130" y="5880512"/>
            <a:ext cx="285751" cy="402433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6" name="18 Flecha abajo"/>
          <p:cNvSpPr/>
          <p:nvPr/>
        </p:nvSpPr>
        <p:spPr>
          <a:xfrm flipV="1">
            <a:off x="8286776" y="4572008"/>
            <a:ext cx="285752" cy="357190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7" name="19 Flecha abajo"/>
          <p:cNvSpPr/>
          <p:nvPr/>
        </p:nvSpPr>
        <p:spPr>
          <a:xfrm rot="19832853" flipV="1">
            <a:off x="7440532" y="2400886"/>
            <a:ext cx="284565" cy="410163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8" name="20 Flecha abajo"/>
          <p:cNvSpPr/>
          <p:nvPr/>
        </p:nvSpPr>
        <p:spPr>
          <a:xfrm rot="16200000" flipV="1">
            <a:off x="5143505" y="2347905"/>
            <a:ext cx="295276" cy="438153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89" name="29 CuadroTexto"/>
          <p:cNvSpPr txBox="1"/>
          <p:nvPr/>
        </p:nvSpPr>
        <p:spPr>
          <a:xfrm>
            <a:off x="6806626" y="29525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i</a:t>
            </a:r>
            <a:endParaRPr lang="es-ES" dirty="0"/>
          </a:p>
        </p:txBody>
      </p:sp>
      <p:sp>
        <p:nvSpPr>
          <p:cNvPr id="90" name="89 CuadroTexto"/>
          <p:cNvSpPr txBox="1"/>
          <p:nvPr/>
        </p:nvSpPr>
        <p:spPr>
          <a:xfrm>
            <a:off x="5857884" y="295252"/>
            <a:ext cx="307180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TERMINACIÓN </a:t>
            </a:r>
            <a:r>
              <a:rPr lang="es-ES" b="1" smtClean="0"/>
              <a:t>REVERSIBLE CÍCLICA </a:t>
            </a:r>
            <a:r>
              <a:rPr lang="es-ES" b="1" dirty="0" smtClean="0"/>
              <a:t>CON 4 COLORES</a:t>
            </a:r>
            <a:endParaRPr lang="es-ES" b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197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98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99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0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1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2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203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208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9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0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1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2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3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4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5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6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7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8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9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0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1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2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3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4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5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6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7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8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9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0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1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2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4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5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6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7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6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7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4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5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6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7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36177"/>
            <a:ext cx="523852" cy="3928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000372"/>
            <a:ext cx="571504" cy="4286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4" name="53 Documento"/>
          <p:cNvSpPr/>
          <p:nvPr/>
        </p:nvSpPr>
        <p:spPr>
          <a:xfrm>
            <a:off x="6858016" y="1785926"/>
            <a:ext cx="2143140" cy="857256"/>
          </a:xfrm>
          <a:prstGeom prst="flowChartDocumen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75" name="52 Documento"/>
          <p:cNvSpPr/>
          <p:nvPr/>
        </p:nvSpPr>
        <p:spPr>
          <a:xfrm>
            <a:off x="4071934" y="1785926"/>
            <a:ext cx="1357322" cy="1071570"/>
          </a:xfrm>
          <a:prstGeom prst="flowChartDocumen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cxnSp>
        <p:nvCxnSpPr>
          <p:cNvPr id="76" name="1 Conector recto"/>
          <p:cNvCxnSpPr/>
          <p:nvPr/>
        </p:nvCxnSpPr>
        <p:spPr>
          <a:xfrm>
            <a:off x="4292742" y="2236878"/>
            <a:ext cx="779324" cy="334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2 Conector recto"/>
          <p:cNvCxnSpPr/>
          <p:nvPr/>
        </p:nvCxnSpPr>
        <p:spPr>
          <a:xfrm>
            <a:off x="4818786" y="2126630"/>
            <a:ext cx="324718" cy="164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3 Conector recto"/>
          <p:cNvCxnSpPr/>
          <p:nvPr/>
        </p:nvCxnSpPr>
        <p:spPr>
          <a:xfrm>
            <a:off x="4364180" y="2076143"/>
            <a:ext cx="779324" cy="66973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4 Conector recto"/>
          <p:cNvCxnSpPr/>
          <p:nvPr/>
        </p:nvCxnSpPr>
        <p:spPr>
          <a:xfrm>
            <a:off x="4377169" y="2420625"/>
            <a:ext cx="909211" cy="8243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5 Conector recto"/>
          <p:cNvCxnSpPr/>
          <p:nvPr/>
        </p:nvCxnSpPr>
        <p:spPr>
          <a:xfrm flipV="1">
            <a:off x="4299237" y="2214554"/>
            <a:ext cx="844267" cy="214414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6 Conector recto"/>
          <p:cNvCxnSpPr/>
          <p:nvPr/>
        </p:nvCxnSpPr>
        <p:spPr>
          <a:xfrm>
            <a:off x="4149866" y="2136934"/>
            <a:ext cx="779324" cy="6182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7 Conector recto"/>
          <p:cNvCxnSpPr/>
          <p:nvPr/>
        </p:nvCxnSpPr>
        <p:spPr>
          <a:xfrm rot="16200000" flipH="1">
            <a:off x="4285454" y="2001033"/>
            <a:ext cx="500861" cy="213521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 Conector recto"/>
          <p:cNvCxnSpPr/>
          <p:nvPr/>
        </p:nvCxnSpPr>
        <p:spPr>
          <a:xfrm>
            <a:off x="4214810" y="2000240"/>
            <a:ext cx="785818" cy="14287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9 Conector recto"/>
          <p:cNvCxnSpPr/>
          <p:nvPr/>
        </p:nvCxnSpPr>
        <p:spPr>
          <a:xfrm>
            <a:off x="4708382" y="2061374"/>
            <a:ext cx="649436" cy="103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10 Conector recto"/>
          <p:cNvCxnSpPr/>
          <p:nvPr/>
        </p:nvCxnSpPr>
        <p:spPr>
          <a:xfrm>
            <a:off x="4578494" y="2227949"/>
            <a:ext cx="779324" cy="20091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11 Conector recto"/>
          <p:cNvCxnSpPr/>
          <p:nvPr/>
        </p:nvCxnSpPr>
        <p:spPr>
          <a:xfrm flipV="1">
            <a:off x="4292742" y="2000240"/>
            <a:ext cx="779324" cy="283690"/>
          </a:xfrm>
          <a:prstGeom prst="line">
            <a:avLst/>
          </a:prstGeom>
          <a:ln w="57150">
            <a:solidFill>
              <a:srgbClr val="F782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2" descr="http://corelabs.cgrb.oregonstate.edu/sites/default/files/HTS_HISeq20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60" y="1571612"/>
            <a:ext cx="1833546" cy="1375160"/>
          </a:xfrm>
          <a:prstGeom prst="rect">
            <a:avLst/>
          </a:prstGeom>
          <a:noFill/>
        </p:spPr>
      </p:pic>
      <p:sp>
        <p:nvSpPr>
          <p:cNvPr id="88" name="13 CuadroTexto"/>
          <p:cNvSpPr txBox="1"/>
          <p:nvPr/>
        </p:nvSpPr>
        <p:spPr>
          <a:xfrm>
            <a:off x="4000496" y="2457386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err="1" smtClean="0"/>
              <a:t>FastQ</a:t>
            </a:r>
            <a:endParaRPr lang="es-ES" sz="2000" b="1" dirty="0"/>
          </a:p>
        </p:txBody>
      </p:sp>
      <p:cxnSp>
        <p:nvCxnSpPr>
          <p:cNvPr id="89" name="28 Conector recto"/>
          <p:cNvCxnSpPr/>
          <p:nvPr/>
        </p:nvCxnSpPr>
        <p:spPr>
          <a:xfrm>
            <a:off x="7500958" y="2284404"/>
            <a:ext cx="85725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29 Conector recto"/>
          <p:cNvCxnSpPr/>
          <p:nvPr/>
        </p:nvCxnSpPr>
        <p:spPr>
          <a:xfrm>
            <a:off x="8143900" y="2000240"/>
            <a:ext cx="64294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30 Conector recto"/>
          <p:cNvCxnSpPr/>
          <p:nvPr/>
        </p:nvCxnSpPr>
        <p:spPr>
          <a:xfrm>
            <a:off x="7929586" y="2071678"/>
            <a:ext cx="857256" cy="1588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31 Conector recto"/>
          <p:cNvCxnSpPr/>
          <p:nvPr/>
        </p:nvCxnSpPr>
        <p:spPr>
          <a:xfrm>
            <a:off x="6929454" y="2212966"/>
            <a:ext cx="1071570" cy="1588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32 Conector recto"/>
          <p:cNvCxnSpPr/>
          <p:nvPr/>
        </p:nvCxnSpPr>
        <p:spPr>
          <a:xfrm>
            <a:off x="8001024" y="2212966"/>
            <a:ext cx="928694" cy="1588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33 Conector recto"/>
          <p:cNvCxnSpPr/>
          <p:nvPr/>
        </p:nvCxnSpPr>
        <p:spPr>
          <a:xfrm>
            <a:off x="7000892" y="2071678"/>
            <a:ext cx="928694" cy="1588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34 Conector recto"/>
          <p:cNvCxnSpPr/>
          <p:nvPr/>
        </p:nvCxnSpPr>
        <p:spPr>
          <a:xfrm rot="10800000" flipV="1">
            <a:off x="8214544" y="1928008"/>
            <a:ext cx="500860" cy="794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35 Conector recto"/>
          <p:cNvCxnSpPr/>
          <p:nvPr/>
        </p:nvCxnSpPr>
        <p:spPr>
          <a:xfrm>
            <a:off x="7929586" y="2143116"/>
            <a:ext cx="714380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36 Conector recto"/>
          <p:cNvCxnSpPr/>
          <p:nvPr/>
        </p:nvCxnSpPr>
        <p:spPr>
          <a:xfrm>
            <a:off x="7286644" y="2000240"/>
            <a:ext cx="85725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37 Conector recto"/>
          <p:cNvCxnSpPr/>
          <p:nvPr/>
        </p:nvCxnSpPr>
        <p:spPr>
          <a:xfrm>
            <a:off x="7358082" y="1928802"/>
            <a:ext cx="857256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38 Conector recto"/>
          <p:cNvCxnSpPr/>
          <p:nvPr/>
        </p:nvCxnSpPr>
        <p:spPr>
          <a:xfrm>
            <a:off x="7143768" y="2143116"/>
            <a:ext cx="857256" cy="1588"/>
          </a:xfrm>
          <a:prstGeom prst="line">
            <a:avLst/>
          </a:prstGeom>
          <a:ln w="57150">
            <a:solidFill>
              <a:srgbClr val="F782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49 Flecha derecha"/>
          <p:cNvSpPr/>
          <p:nvPr/>
        </p:nvSpPr>
        <p:spPr>
          <a:xfrm>
            <a:off x="2595534" y="2071678"/>
            <a:ext cx="857256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01" name="50 Flecha derecha"/>
          <p:cNvSpPr/>
          <p:nvPr/>
        </p:nvSpPr>
        <p:spPr>
          <a:xfrm rot="9512169">
            <a:off x="2239107" y="2841641"/>
            <a:ext cx="1576820" cy="30960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02" name="51 CuadroTexto"/>
          <p:cNvSpPr txBox="1"/>
          <p:nvPr/>
        </p:nvSpPr>
        <p:spPr>
          <a:xfrm>
            <a:off x="5643570" y="150017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Alineación </a:t>
            </a:r>
            <a:r>
              <a:rPr lang="es-ES" dirty="0" smtClean="0"/>
              <a:t>(BWA)</a:t>
            </a:r>
            <a:endParaRPr lang="es-ES" dirty="0"/>
          </a:p>
        </p:txBody>
      </p:sp>
      <p:sp>
        <p:nvSpPr>
          <p:cNvPr id="103" name="54 CuadroTexto"/>
          <p:cNvSpPr txBox="1"/>
          <p:nvPr/>
        </p:nvSpPr>
        <p:spPr>
          <a:xfrm>
            <a:off x="6858016" y="224307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smtClean="0"/>
              <a:t>SAM</a:t>
            </a:r>
            <a:endParaRPr lang="es-ES" sz="2000" b="1" dirty="0"/>
          </a:p>
        </p:txBody>
      </p:sp>
      <p:sp>
        <p:nvSpPr>
          <p:cNvPr id="104" name="55 Flecha derecha"/>
          <p:cNvSpPr/>
          <p:nvPr/>
        </p:nvSpPr>
        <p:spPr>
          <a:xfrm rot="5400000">
            <a:off x="7500958" y="3071810"/>
            <a:ext cx="714380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05" name="56 CuadroTexto"/>
          <p:cNvSpPr txBox="1"/>
          <p:nvPr/>
        </p:nvSpPr>
        <p:spPr>
          <a:xfrm>
            <a:off x="6000760" y="2857496"/>
            <a:ext cx="17859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Transformación </a:t>
            </a:r>
            <a:r>
              <a:rPr lang="es-ES" sz="1600" dirty="0" smtClean="0"/>
              <a:t>(</a:t>
            </a:r>
            <a:r>
              <a:rPr lang="es-ES" sz="1600" dirty="0" err="1" smtClean="0"/>
              <a:t>Picard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sp>
        <p:nvSpPr>
          <p:cNvPr id="106" name="57 Documento"/>
          <p:cNvSpPr/>
          <p:nvPr/>
        </p:nvSpPr>
        <p:spPr>
          <a:xfrm>
            <a:off x="7314298" y="3743270"/>
            <a:ext cx="1329668" cy="714380"/>
          </a:xfrm>
          <a:prstGeom prst="flowChartDocumen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cxnSp>
        <p:nvCxnSpPr>
          <p:cNvPr id="107" name="58 Conector recto"/>
          <p:cNvCxnSpPr/>
          <p:nvPr/>
        </p:nvCxnSpPr>
        <p:spPr>
          <a:xfrm>
            <a:off x="7706055" y="4170522"/>
            <a:ext cx="487057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59 Conector recto"/>
          <p:cNvCxnSpPr/>
          <p:nvPr/>
        </p:nvCxnSpPr>
        <p:spPr>
          <a:xfrm>
            <a:off x="8100116" y="3886358"/>
            <a:ext cx="36529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60 Conector recto"/>
          <p:cNvCxnSpPr/>
          <p:nvPr/>
        </p:nvCxnSpPr>
        <p:spPr>
          <a:xfrm>
            <a:off x="7957240" y="3957796"/>
            <a:ext cx="487057" cy="1588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61 Conector recto"/>
          <p:cNvCxnSpPr/>
          <p:nvPr/>
        </p:nvCxnSpPr>
        <p:spPr>
          <a:xfrm>
            <a:off x="7348419" y="4099084"/>
            <a:ext cx="608821" cy="1588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62 Conector recto"/>
          <p:cNvCxnSpPr/>
          <p:nvPr/>
        </p:nvCxnSpPr>
        <p:spPr>
          <a:xfrm>
            <a:off x="8028678" y="4099084"/>
            <a:ext cx="527645" cy="1588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63 Conector recto"/>
          <p:cNvCxnSpPr/>
          <p:nvPr/>
        </p:nvCxnSpPr>
        <p:spPr>
          <a:xfrm>
            <a:off x="7429595" y="3957796"/>
            <a:ext cx="527645" cy="1588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64 Conector recto"/>
          <p:cNvCxnSpPr/>
          <p:nvPr/>
        </p:nvCxnSpPr>
        <p:spPr>
          <a:xfrm rot="10800000">
            <a:off x="8100117" y="3814708"/>
            <a:ext cx="84676" cy="900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65 Conector recto"/>
          <p:cNvCxnSpPr/>
          <p:nvPr/>
        </p:nvCxnSpPr>
        <p:spPr>
          <a:xfrm>
            <a:off x="8028678" y="4029234"/>
            <a:ext cx="405881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66 Conector recto"/>
          <p:cNvCxnSpPr/>
          <p:nvPr/>
        </p:nvCxnSpPr>
        <p:spPr>
          <a:xfrm>
            <a:off x="7613059" y="3886358"/>
            <a:ext cx="487057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67 Conector recto"/>
          <p:cNvCxnSpPr/>
          <p:nvPr/>
        </p:nvCxnSpPr>
        <p:spPr>
          <a:xfrm>
            <a:off x="7563179" y="3814920"/>
            <a:ext cx="487057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68 Conector recto"/>
          <p:cNvCxnSpPr/>
          <p:nvPr/>
        </p:nvCxnSpPr>
        <p:spPr>
          <a:xfrm>
            <a:off x="7541621" y="4029234"/>
            <a:ext cx="487057" cy="1588"/>
          </a:xfrm>
          <a:prstGeom prst="line">
            <a:avLst/>
          </a:prstGeom>
          <a:ln w="57150">
            <a:solidFill>
              <a:srgbClr val="F782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69 CuadroTexto"/>
          <p:cNvSpPr txBox="1"/>
          <p:nvPr/>
        </p:nvSpPr>
        <p:spPr>
          <a:xfrm>
            <a:off x="7286644" y="410046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smtClean="0"/>
              <a:t>BAM</a:t>
            </a:r>
            <a:endParaRPr lang="es-ES" sz="2000" b="1" dirty="0"/>
          </a:p>
        </p:txBody>
      </p:sp>
      <p:sp>
        <p:nvSpPr>
          <p:cNvPr id="119" name="104 CuadroTexto"/>
          <p:cNvSpPr txBox="1"/>
          <p:nvPr/>
        </p:nvSpPr>
        <p:spPr>
          <a:xfrm>
            <a:off x="6286512" y="4429132"/>
            <a:ext cx="15716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Localización de variantes </a:t>
            </a:r>
            <a:r>
              <a:rPr lang="es-ES" sz="1600" dirty="0" smtClean="0"/>
              <a:t>(GATK)</a:t>
            </a:r>
            <a:endParaRPr lang="es-ES" sz="1600" dirty="0"/>
          </a:p>
        </p:txBody>
      </p:sp>
      <p:sp>
        <p:nvSpPr>
          <p:cNvPr id="120" name="105 CuadroTexto"/>
          <p:cNvSpPr txBox="1"/>
          <p:nvPr/>
        </p:nvSpPr>
        <p:spPr>
          <a:xfrm>
            <a:off x="2238344" y="164305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/>
              <a:t>Secuenciación</a:t>
            </a:r>
            <a:endParaRPr lang="es-ES" b="1" dirty="0"/>
          </a:p>
        </p:txBody>
      </p:sp>
      <p:sp>
        <p:nvSpPr>
          <p:cNvPr id="121" name="142 Flecha derecha"/>
          <p:cNvSpPr/>
          <p:nvPr/>
        </p:nvSpPr>
        <p:spPr>
          <a:xfrm rot="5400000">
            <a:off x="7429519" y="5000636"/>
            <a:ext cx="857256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22" name="145 Multidocumento"/>
          <p:cNvSpPr/>
          <p:nvPr/>
        </p:nvSpPr>
        <p:spPr>
          <a:xfrm>
            <a:off x="7358082" y="5814972"/>
            <a:ext cx="1214446" cy="857256"/>
          </a:xfrm>
          <a:prstGeom prst="flowChartMultidocumen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23" name="146 CuadroTexto"/>
          <p:cNvSpPr txBox="1"/>
          <p:nvPr/>
        </p:nvSpPr>
        <p:spPr>
          <a:xfrm>
            <a:off x="7358082" y="602928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 smtClean="0"/>
              <a:t>O ___   O ____   O____  O ____  O ___ O____   O ____ O ____ O ____  </a:t>
            </a:r>
          </a:p>
          <a:p>
            <a:r>
              <a:rPr lang="es-ES" sz="800" dirty="0" smtClean="0"/>
              <a:t>                O- ___</a:t>
            </a:r>
            <a:endParaRPr lang="es-ES" sz="800" dirty="0"/>
          </a:p>
        </p:txBody>
      </p:sp>
      <p:sp>
        <p:nvSpPr>
          <p:cNvPr id="124" name="143 CuadroTexto"/>
          <p:cNvSpPr txBox="1"/>
          <p:nvPr/>
        </p:nvSpPr>
        <p:spPr>
          <a:xfrm>
            <a:off x="7286644" y="6315038"/>
            <a:ext cx="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smtClean="0"/>
              <a:t>VCF</a:t>
            </a:r>
            <a:endParaRPr lang="es-ES" sz="2000" b="1" dirty="0"/>
          </a:p>
        </p:txBody>
      </p:sp>
      <p:sp>
        <p:nvSpPr>
          <p:cNvPr id="125" name="147 Flecha derecha"/>
          <p:cNvSpPr/>
          <p:nvPr/>
        </p:nvSpPr>
        <p:spPr>
          <a:xfrm rot="10800000">
            <a:off x="5715008" y="5857891"/>
            <a:ext cx="1285884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26" name="148 CuadroTexto"/>
          <p:cNvSpPr txBox="1"/>
          <p:nvPr/>
        </p:nvSpPr>
        <p:spPr>
          <a:xfrm>
            <a:off x="5786446" y="5357826"/>
            <a:ext cx="1571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Calidad de las variantes</a:t>
            </a:r>
          </a:p>
          <a:p>
            <a:pPr algn="ctr"/>
            <a:endParaRPr lang="es-ES" sz="1200" dirty="0" smtClean="0"/>
          </a:p>
          <a:p>
            <a:pPr algn="ctr"/>
            <a:r>
              <a:rPr lang="es-ES" sz="1600" dirty="0" smtClean="0"/>
              <a:t>(GATK)</a:t>
            </a:r>
            <a:endParaRPr lang="es-ES" sz="1600" dirty="0"/>
          </a:p>
        </p:txBody>
      </p:sp>
      <p:sp>
        <p:nvSpPr>
          <p:cNvPr id="127" name="149 Multidocumento"/>
          <p:cNvSpPr/>
          <p:nvPr/>
        </p:nvSpPr>
        <p:spPr>
          <a:xfrm>
            <a:off x="4238608" y="5786454"/>
            <a:ext cx="1214446" cy="857256"/>
          </a:xfrm>
          <a:prstGeom prst="flowChartMultidocumen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28" name="150 CuadroTexto"/>
          <p:cNvSpPr txBox="1"/>
          <p:nvPr/>
        </p:nvSpPr>
        <p:spPr>
          <a:xfrm>
            <a:off x="4238608" y="600076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b="1" dirty="0" smtClean="0">
                <a:solidFill>
                  <a:srgbClr val="FF0000"/>
                </a:solidFill>
              </a:rPr>
              <a:t>O ___   O ____</a:t>
            </a:r>
            <a:r>
              <a:rPr lang="es-ES" sz="800" b="1" dirty="0" smtClean="0"/>
              <a:t>   </a:t>
            </a:r>
            <a:r>
              <a:rPr lang="es-ES" sz="800" b="1" dirty="0" smtClean="0">
                <a:solidFill>
                  <a:srgbClr val="13DF18"/>
                </a:solidFill>
              </a:rPr>
              <a:t>O____  </a:t>
            </a:r>
            <a:r>
              <a:rPr lang="es-ES" sz="800" b="1" dirty="0" smtClean="0">
                <a:solidFill>
                  <a:srgbClr val="FF0000"/>
                </a:solidFill>
              </a:rPr>
              <a:t>O ____  </a:t>
            </a:r>
            <a:r>
              <a:rPr lang="es-ES" sz="800" b="1" dirty="0" smtClean="0">
                <a:solidFill>
                  <a:srgbClr val="13DF18"/>
                </a:solidFill>
              </a:rPr>
              <a:t>O ___ O____   O ____ </a:t>
            </a:r>
            <a:r>
              <a:rPr lang="es-ES" sz="800" b="1" dirty="0" smtClean="0">
                <a:solidFill>
                  <a:srgbClr val="FF0000"/>
                </a:solidFill>
              </a:rPr>
              <a:t>O ____ O ____  </a:t>
            </a:r>
          </a:p>
          <a:p>
            <a:r>
              <a:rPr lang="es-ES" sz="800" b="1" dirty="0" smtClean="0">
                <a:solidFill>
                  <a:srgbClr val="FF0000"/>
                </a:solidFill>
              </a:rPr>
              <a:t>O ____ O ____</a:t>
            </a:r>
            <a:endParaRPr lang="es-ES" sz="800" b="1" dirty="0">
              <a:solidFill>
                <a:srgbClr val="FF0000"/>
              </a:solidFill>
            </a:endParaRPr>
          </a:p>
        </p:txBody>
      </p:sp>
      <p:sp>
        <p:nvSpPr>
          <p:cNvPr id="129" name="152 Flecha derecha"/>
          <p:cNvSpPr/>
          <p:nvPr/>
        </p:nvSpPr>
        <p:spPr>
          <a:xfrm rot="10800000">
            <a:off x="2786050" y="5857892"/>
            <a:ext cx="1000132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30" name="153 CuadroTexto"/>
          <p:cNvSpPr txBox="1"/>
          <p:nvPr/>
        </p:nvSpPr>
        <p:spPr>
          <a:xfrm>
            <a:off x="2571736" y="5567622"/>
            <a:ext cx="15716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Filtrado</a:t>
            </a:r>
          </a:p>
          <a:p>
            <a:pPr algn="ctr"/>
            <a:endParaRPr lang="es-ES" dirty="0" smtClean="0"/>
          </a:p>
          <a:p>
            <a:pPr algn="ctr"/>
            <a:r>
              <a:rPr lang="es-ES" sz="1600" dirty="0" smtClean="0"/>
              <a:t>(ANNOVAR y </a:t>
            </a:r>
            <a:r>
              <a:rPr lang="es-ES" sz="1600" dirty="0" err="1" smtClean="0"/>
              <a:t>KGGSeq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pic>
        <p:nvPicPr>
          <p:cNvPr id="131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067" y="5593387"/>
            <a:ext cx="1810669" cy="1121761"/>
          </a:xfrm>
          <a:prstGeom prst="rect">
            <a:avLst/>
          </a:prstGeom>
        </p:spPr>
      </p:pic>
      <p:sp>
        <p:nvSpPr>
          <p:cNvPr id="132" name="76 Flecha derecha"/>
          <p:cNvSpPr/>
          <p:nvPr/>
        </p:nvSpPr>
        <p:spPr>
          <a:xfrm>
            <a:off x="5929322" y="2071678"/>
            <a:ext cx="714380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33" name="77 CuadroTexto"/>
          <p:cNvSpPr txBox="1"/>
          <p:nvPr/>
        </p:nvSpPr>
        <p:spPr>
          <a:xfrm>
            <a:off x="2571736" y="3143248"/>
            <a:ext cx="1785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 smtClean="0"/>
              <a:t>Valoración de la calidad de los datos</a:t>
            </a:r>
          </a:p>
          <a:p>
            <a:pPr algn="ctr"/>
            <a:r>
              <a:rPr lang="es-ES" sz="1600" dirty="0" smtClean="0"/>
              <a:t>(</a:t>
            </a:r>
            <a:r>
              <a:rPr lang="es-ES" sz="1600" dirty="0" err="1" smtClean="0"/>
              <a:t>FastQC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3214686"/>
            <a:ext cx="642916" cy="482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3607615"/>
            <a:ext cx="523852" cy="3928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7" name="136 Rectángulo"/>
          <p:cNvSpPr/>
          <p:nvPr/>
        </p:nvSpPr>
        <p:spPr>
          <a:xfrm>
            <a:off x="0" y="0"/>
            <a:ext cx="9144032" cy="1500174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9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 y métodos: Análisis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53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53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53B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53B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1" grpId="1" animBg="1"/>
      <p:bldP spid="102" grpId="0"/>
      <p:bldP spid="120" grpId="0"/>
      <p:bldP spid="132" grpId="0" animBg="1"/>
      <p:bldP spid="133" grpId="0"/>
      <p:bldP spid="13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159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0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1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2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3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4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165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70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1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2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3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4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5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6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7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8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9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0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1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2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3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4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5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6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7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8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9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0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1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2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3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4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6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7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8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9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6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7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8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9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4" name="73 CuadroTexto"/>
          <p:cNvSpPr txBox="1"/>
          <p:nvPr/>
        </p:nvSpPr>
        <p:spPr>
          <a:xfrm>
            <a:off x="6000760" y="4754415"/>
            <a:ext cx="150019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CGGTTTCAGATACATT</a:t>
            </a:r>
            <a:endParaRPr lang="es-ES" sz="1000" b="1" dirty="0"/>
          </a:p>
        </p:txBody>
      </p:sp>
      <p:sp>
        <p:nvSpPr>
          <p:cNvPr id="75" name="74 CuadroTexto"/>
          <p:cNvSpPr txBox="1"/>
          <p:nvPr/>
        </p:nvSpPr>
        <p:spPr>
          <a:xfrm>
            <a:off x="4143372" y="1428736"/>
            <a:ext cx="78581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AATATGC</a:t>
            </a:r>
            <a:endParaRPr lang="es-ES" sz="1000" b="1" dirty="0"/>
          </a:p>
        </p:txBody>
      </p:sp>
      <p:sp>
        <p:nvSpPr>
          <p:cNvPr id="76" name="75 CuadroTexto"/>
          <p:cNvSpPr txBox="1"/>
          <p:nvPr/>
        </p:nvSpPr>
        <p:spPr>
          <a:xfrm>
            <a:off x="214282" y="357166"/>
            <a:ext cx="8643998" cy="24622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AATATGCGATGCCCGATTTACGCGTCGGGGATCAAAGACCCAATTAATATGGCGCATGACTAAACAGTAACGGTTTCAGATACATTTAGAGGACTCCTCTCCCTGC</a:t>
            </a:r>
            <a:endParaRPr lang="es-ES" sz="1000" b="1" dirty="0"/>
          </a:p>
        </p:txBody>
      </p:sp>
      <p:sp>
        <p:nvSpPr>
          <p:cNvPr id="77" name="76 CuadroTexto"/>
          <p:cNvSpPr txBox="1"/>
          <p:nvPr/>
        </p:nvSpPr>
        <p:spPr>
          <a:xfrm>
            <a:off x="4786314" y="5857892"/>
            <a:ext cx="1204922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GCGATGCCCGAT</a:t>
            </a:r>
            <a:endParaRPr lang="es-ES" sz="1000" b="1" dirty="0"/>
          </a:p>
        </p:txBody>
      </p:sp>
      <p:sp>
        <p:nvSpPr>
          <p:cNvPr id="78" name="77 CuadroTexto"/>
          <p:cNvSpPr txBox="1"/>
          <p:nvPr/>
        </p:nvSpPr>
        <p:spPr>
          <a:xfrm>
            <a:off x="5357818" y="1571612"/>
            <a:ext cx="1071570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GATTTACGCGT</a:t>
            </a:r>
            <a:endParaRPr lang="es-ES" sz="1000" b="1" dirty="0"/>
          </a:p>
        </p:txBody>
      </p:sp>
      <p:sp>
        <p:nvSpPr>
          <p:cNvPr id="79" name="78 CuadroTexto"/>
          <p:cNvSpPr txBox="1"/>
          <p:nvPr/>
        </p:nvSpPr>
        <p:spPr>
          <a:xfrm>
            <a:off x="857224" y="1500174"/>
            <a:ext cx="1357322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GCGTCGGGGATCAA</a:t>
            </a:r>
            <a:endParaRPr lang="es-ES" sz="1000" b="1" dirty="0"/>
          </a:p>
        </p:txBody>
      </p:sp>
      <p:sp>
        <p:nvSpPr>
          <p:cNvPr id="80" name="79 CuadroTexto"/>
          <p:cNvSpPr txBox="1"/>
          <p:nvPr/>
        </p:nvSpPr>
        <p:spPr>
          <a:xfrm>
            <a:off x="3857620" y="4429132"/>
            <a:ext cx="114300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AAAGACCCAAT</a:t>
            </a:r>
            <a:endParaRPr lang="es-ES" sz="1000" b="1" dirty="0"/>
          </a:p>
        </p:txBody>
      </p:sp>
      <p:sp>
        <p:nvSpPr>
          <p:cNvPr id="81" name="80 CuadroTexto"/>
          <p:cNvSpPr txBox="1"/>
          <p:nvPr/>
        </p:nvSpPr>
        <p:spPr>
          <a:xfrm>
            <a:off x="3286116" y="5643578"/>
            <a:ext cx="114300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GACCCAATTAAT</a:t>
            </a:r>
            <a:endParaRPr lang="es-ES" sz="1000" b="1" dirty="0"/>
          </a:p>
        </p:txBody>
      </p:sp>
      <p:sp>
        <p:nvSpPr>
          <p:cNvPr id="82" name="81 CuadroTexto"/>
          <p:cNvSpPr txBox="1"/>
          <p:nvPr/>
        </p:nvSpPr>
        <p:spPr>
          <a:xfrm>
            <a:off x="3643306" y="2428868"/>
            <a:ext cx="1357322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ATTAATATGGCGC</a:t>
            </a:r>
            <a:endParaRPr lang="es-ES" sz="1000" b="1" dirty="0"/>
          </a:p>
        </p:txBody>
      </p:sp>
      <p:sp>
        <p:nvSpPr>
          <p:cNvPr id="83" name="82 CuadroTexto"/>
          <p:cNvSpPr txBox="1"/>
          <p:nvPr/>
        </p:nvSpPr>
        <p:spPr>
          <a:xfrm>
            <a:off x="4429124" y="2714620"/>
            <a:ext cx="1428760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CGCATGACTAAACAG</a:t>
            </a:r>
            <a:endParaRPr lang="es-ES" sz="1000" b="1" dirty="0"/>
          </a:p>
        </p:txBody>
      </p:sp>
      <p:sp>
        <p:nvSpPr>
          <p:cNvPr id="84" name="83 CuadroTexto"/>
          <p:cNvSpPr txBox="1"/>
          <p:nvPr/>
        </p:nvSpPr>
        <p:spPr>
          <a:xfrm>
            <a:off x="4572000" y="3571876"/>
            <a:ext cx="1428760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GGGATCAAAGACCCA</a:t>
            </a:r>
            <a:endParaRPr lang="es-ES" sz="1000" b="1" dirty="0"/>
          </a:p>
        </p:txBody>
      </p:sp>
      <p:sp>
        <p:nvSpPr>
          <p:cNvPr id="85" name="84 CuadroTexto"/>
          <p:cNvSpPr txBox="1"/>
          <p:nvPr/>
        </p:nvSpPr>
        <p:spPr>
          <a:xfrm>
            <a:off x="928662" y="2143116"/>
            <a:ext cx="1428760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ATGCCCGATTTACGC</a:t>
            </a:r>
            <a:endParaRPr lang="es-ES" sz="1000" b="1" dirty="0"/>
          </a:p>
        </p:txBody>
      </p:sp>
      <p:sp>
        <p:nvSpPr>
          <p:cNvPr id="86" name="85 CuadroTexto"/>
          <p:cNvSpPr txBox="1"/>
          <p:nvPr/>
        </p:nvSpPr>
        <p:spPr>
          <a:xfrm>
            <a:off x="6929454" y="5357826"/>
            <a:ext cx="1285884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TCGGGGATCAAAG</a:t>
            </a:r>
            <a:endParaRPr lang="es-ES" sz="1000" b="1" dirty="0"/>
          </a:p>
        </p:txBody>
      </p:sp>
      <p:sp>
        <p:nvSpPr>
          <p:cNvPr id="87" name="86 CuadroTexto"/>
          <p:cNvSpPr txBox="1"/>
          <p:nvPr/>
        </p:nvSpPr>
        <p:spPr>
          <a:xfrm>
            <a:off x="1000100" y="4786322"/>
            <a:ext cx="1285884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ATATGGCGCATGA</a:t>
            </a:r>
            <a:endParaRPr lang="es-ES" sz="1000" b="1" dirty="0"/>
          </a:p>
        </p:txBody>
      </p:sp>
      <p:sp>
        <p:nvSpPr>
          <p:cNvPr id="88" name="87 CuadroTexto"/>
          <p:cNvSpPr txBox="1"/>
          <p:nvPr/>
        </p:nvSpPr>
        <p:spPr>
          <a:xfrm>
            <a:off x="5857884" y="6000768"/>
            <a:ext cx="114300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TAAACAGTAAC</a:t>
            </a:r>
            <a:endParaRPr lang="es-ES" sz="1000" b="1" dirty="0"/>
          </a:p>
        </p:txBody>
      </p:sp>
      <p:sp>
        <p:nvSpPr>
          <p:cNvPr id="89" name="88 CuadroTexto"/>
          <p:cNvSpPr txBox="1"/>
          <p:nvPr/>
        </p:nvSpPr>
        <p:spPr>
          <a:xfrm>
            <a:off x="2285984" y="4429132"/>
            <a:ext cx="1214446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CATTTAGAGGA</a:t>
            </a:r>
            <a:endParaRPr lang="es-ES" sz="1000" b="1" dirty="0"/>
          </a:p>
        </p:txBody>
      </p:sp>
      <p:sp>
        <p:nvSpPr>
          <p:cNvPr id="90" name="89 CuadroTexto"/>
          <p:cNvSpPr txBox="1"/>
          <p:nvPr/>
        </p:nvSpPr>
        <p:spPr>
          <a:xfrm>
            <a:off x="1071538" y="5786454"/>
            <a:ext cx="1633566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TAATATGGCGCATGACT</a:t>
            </a:r>
            <a:endParaRPr lang="es-ES" sz="1000" b="1" dirty="0"/>
          </a:p>
        </p:txBody>
      </p:sp>
      <p:sp>
        <p:nvSpPr>
          <p:cNvPr id="91" name="90 CuadroTexto"/>
          <p:cNvSpPr txBox="1"/>
          <p:nvPr/>
        </p:nvSpPr>
        <p:spPr>
          <a:xfrm>
            <a:off x="5500694" y="3897159"/>
            <a:ext cx="140972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AGTAACGGTTTCAG</a:t>
            </a:r>
            <a:endParaRPr lang="es-ES" sz="1000" b="1" dirty="0"/>
          </a:p>
        </p:txBody>
      </p:sp>
      <p:sp>
        <p:nvSpPr>
          <p:cNvPr id="92" name="91 CuadroTexto"/>
          <p:cNvSpPr txBox="1"/>
          <p:nvPr/>
        </p:nvSpPr>
        <p:spPr>
          <a:xfrm>
            <a:off x="6572264" y="1785926"/>
            <a:ext cx="161451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GACTAAACAGTAACGGT</a:t>
            </a:r>
            <a:endParaRPr lang="es-ES" sz="1000" b="1" dirty="0"/>
          </a:p>
        </p:txBody>
      </p:sp>
      <p:sp>
        <p:nvSpPr>
          <p:cNvPr id="93" name="92 CuadroTexto"/>
          <p:cNvSpPr txBox="1"/>
          <p:nvPr/>
        </p:nvSpPr>
        <p:spPr>
          <a:xfrm>
            <a:off x="2714612" y="5214950"/>
            <a:ext cx="1176366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TTCAGATACATT</a:t>
            </a:r>
            <a:endParaRPr lang="es-ES" sz="1000" b="1" dirty="0"/>
          </a:p>
        </p:txBody>
      </p:sp>
      <p:sp>
        <p:nvSpPr>
          <p:cNvPr id="94" name="93 CuadroTexto"/>
          <p:cNvSpPr txBox="1"/>
          <p:nvPr/>
        </p:nvSpPr>
        <p:spPr>
          <a:xfrm>
            <a:off x="857224" y="3714752"/>
            <a:ext cx="1285884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TAGAGGACTCCTCT</a:t>
            </a:r>
            <a:endParaRPr lang="es-ES" sz="1000" b="1" dirty="0"/>
          </a:p>
        </p:txBody>
      </p:sp>
      <p:sp>
        <p:nvSpPr>
          <p:cNvPr id="95" name="94 CuadroTexto"/>
          <p:cNvSpPr txBox="1"/>
          <p:nvPr/>
        </p:nvSpPr>
        <p:spPr>
          <a:xfrm>
            <a:off x="6786578" y="4468663"/>
            <a:ext cx="1085880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ACATTTAGAGG</a:t>
            </a:r>
            <a:endParaRPr lang="es-ES" sz="1000" b="1" dirty="0"/>
          </a:p>
        </p:txBody>
      </p:sp>
      <p:sp>
        <p:nvSpPr>
          <p:cNvPr id="96" name="95 CuadroTexto"/>
          <p:cNvSpPr txBox="1"/>
          <p:nvPr/>
        </p:nvSpPr>
        <p:spPr>
          <a:xfrm>
            <a:off x="6500826" y="2643183"/>
            <a:ext cx="1285884" cy="24622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AGAGGACTCCTCTC</a:t>
            </a:r>
            <a:endParaRPr lang="es-ES" sz="1000" b="1" dirty="0"/>
          </a:p>
        </p:txBody>
      </p:sp>
      <p:sp>
        <p:nvSpPr>
          <p:cNvPr id="97" name="96 CuadroTexto"/>
          <p:cNvSpPr txBox="1"/>
          <p:nvPr/>
        </p:nvSpPr>
        <p:spPr>
          <a:xfrm>
            <a:off x="2786050" y="1785926"/>
            <a:ext cx="1271622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ACTCCTCTCCCTGC</a:t>
            </a:r>
            <a:endParaRPr lang="es-ES" sz="1000" b="1" dirty="0"/>
          </a:p>
        </p:txBody>
      </p:sp>
      <p:sp>
        <p:nvSpPr>
          <p:cNvPr id="98" name="97 CuadroTexto"/>
          <p:cNvSpPr txBox="1"/>
          <p:nvPr/>
        </p:nvSpPr>
        <p:spPr>
          <a:xfrm>
            <a:off x="1785918" y="928670"/>
            <a:ext cx="110969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ATATGCGATG</a:t>
            </a:r>
            <a:endParaRPr lang="es-ES" sz="1000" b="1" dirty="0"/>
          </a:p>
        </p:txBody>
      </p:sp>
      <p:sp>
        <p:nvSpPr>
          <p:cNvPr id="99" name="98 CuadroTexto"/>
          <p:cNvSpPr txBox="1"/>
          <p:nvPr/>
        </p:nvSpPr>
        <p:spPr>
          <a:xfrm>
            <a:off x="8143900" y="571480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hg19</a:t>
            </a:r>
            <a:endParaRPr lang="es-ES" sz="2000" b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155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6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7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8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9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0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161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66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7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8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9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0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1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2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3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4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5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6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7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8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9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0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1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2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3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4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5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6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7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8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9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0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2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3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4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5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2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3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4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5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0" name="69 CuadroTexto"/>
          <p:cNvSpPr txBox="1"/>
          <p:nvPr/>
        </p:nvSpPr>
        <p:spPr>
          <a:xfrm>
            <a:off x="6000760" y="4754415"/>
            <a:ext cx="150019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CGGTTTCAGATACATT</a:t>
            </a:r>
            <a:endParaRPr lang="es-ES" sz="1000" b="1" dirty="0"/>
          </a:p>
        </p:txBody>
      </p:sp>
      <p:sp>
        <p:nvSpPr>
          <p:cNvPr id="71" name="70 CuadroTexto"/>
          <p:cNvSpPr txBox="1"/>
          <p:nvPr/>
        </p:nvSpPr>
        <p:spPr>
          <a:xfrm>
            <a:off x="214282" y="714356"/>
            <a:ext cx="78581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AATATGC</a:t>
            </a:r>
            <a:endParaRPr lang="es-ES" sz="1000" b="1" dirty="0"/>
          </a:p>
        </p:txBody>
      </p:sp>
      <p:sp>
        <p:nvSpPr>
          <p:cNvPr id="72" name="71 CuadroTexto"/>
          <p:cNvSpPr txBox="1"/>
          <p:nvPr/>
        </p:nvSpPr>
        <p:spPr>
          <a:xfrm>
            <a:off x="214282" y="357166"/>
            <a:ext cx="8643998" cy="24622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AATATGCGATGCCCGATTTACGCGTCGGGGATCAAAGACCCAATTAATATGGCGCATGACTAAACAGTAACGGTTTCAGATACATTTAGAGGACTCCTCTCCCTGC</a:t>
            </a:r>
            <a:endParaRPr lang="es-ES" sz="1000" b="1" dirty="0"/>
          </a:p>
        </p:txBody>
      </p:sp>
      <p:sp>
        <p:nvSpPr>
          <p:cNvPr id="73" name="72 CuadroTexto"/>
          <p:cNvSpPr txBox="1"/>
          <p:nvPr/>
        </p:nvSpPr>
        <p:spPr>
          <a:xfrm>
            <a:off x="652434" y="1285860"/>
            <a:ext cx="1204922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GCGATGCCCGAT</a:t>
            </a:r>
            <a:endParaRPr lang="es-ES" sz="1000" b="1" dirty="0"/>
          </a:p>
        </p:txBody>
      </p:sp>
      <p:sp>
        <p:nvSpPr>
          <p:cNvPr id="74" name="73 CuadroTexto"/>
          <p:cNvSpPr txBox="1"/>
          <p:nvPr/>
        </p:nvSpPr>
        <p:spPr>
          <a:xfrm>
            <a:off x="1357290" y="1571612"/>
            <a:ext cx="1071570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GATTTACGCGT</a:t>
            </a:r>
            <a:endParaRPr lang="es-ES" sz="1000" b="1" dirty="0"/>
          </a:p>
        </p:txBody>
      </p:sp>
      <p:sp>
        <p:nvSpPr>
          <p:cNvPr id="75" name="74 CuadroTexto"/>
          <p:cNvSpPr txBox="1"/>
          <p:nvPr/>
        </p:nvSpPr>
        <p:spPr>
          <a:xfrm>
            <a:off x="1928794" y="1857364"/>
            <a:ext cx="1357322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GCGTCGGGGATCAA</a:t>
            </a:r>
            <a:endParaRPr lang="es-ES" sz="1000" b="1" dirty="0"/>
          </a:p>
        </p:txBody>
      </p:sp>
      <p:sp>
        <p:nvSpPr>
          <p:cNvPr id="76" name="75 CuadroTexto"/>
          <p:cNvSpPr txBox="1"/>
          <p:nvPr/>
        </p:nvSpPr>
        <p:spPr>
          <a:xfrm>
            <a:off x="2857488" y="2143116"/>
            <a:ext cx="114300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AAAGACCCAAT</a:t>
            </a:r>
            <a:endParaRPr lang="es-ES" sz="1000" b="1" dirty="0"/>
          </a:p>
        </p:txBody>
      </p:sp>
      <p:sp>
        <p:nvSpPr>
          <p:cNvPr id="77" name="76 CuadroTexto"/>
          <p:cNvSpPr txBox="1"/>
          <p:nvPr/>
        </p:nvSpPr>
        <p:spPr>
          <a:xfrm>
            <a:off x="3143240" y="2714620"/>
            <a:ext cx="114300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GACCCAATTAAT</a:t>
            </a:r>
            <a:endParaRPr lang="es-ES" sz="1000" b="1" dirty="0"/>
          </a:p>
        </p:txBody>
      </p:sp>
      <p:sp>
        <p:nvSpPr>
          <p:cNvPr id="78" name="77 CuadroTexto"/>
          <p:cNvSpPr txBox="1"/>
          <p:nvPr/>
        </p:nvSpPr>
        <p:spPr>
          <a:xfrm>
            <a:off x="3643306" y="2428868"/>
            <a:ext cx="1357322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ATTAATATGGCGC</a:t>
            </a:r>
            <a:endParaRPr lang="es-ES" sz="1000" b="1" dirty="0"/>
          </a:p>
        </p:txBody>
      </p:sp>
      <p:sp>
        <p:nvSpPr>
          <p:cNvPr id="79" name="78 CuadroTexto"/>
          <p:cNvSpPr txBox="1"/>
          <p:nvPr/>
        </p:nvSpPr>
        <p:spPr>
          <a:xfrm>
            <a:off x="4429124" y="2714620"/>
            <a:ext cx="1428760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CGCATGACTAAACAG</a:t>
            </a:r>
            <a:endParaRPr lang="es-ES" sz="1000" b="1" dirty="0"/>
          </a:p>
        </p:txBody>
      </p:sp>
      <p:sp>
        <p:nvSpPr>
          <p:cNvPr id="80" name="79 CuadroTexto"/>
          <p:cNvSpPr txBox="1"/>
          <p:nvPr/>
        </p:nvSpPr>
        <p:spPr>
          <a:xfrm>
            <a:off x="2357422" y="3000372"/>
            <a:ext cx="1428760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GGGATCAAAGACCCA</a:t>
            </a:r>
            <a:endParaRPr lang="es-ES" sz="1000" b="1" dirty="0"/>
          </a:p>
        </p:txBody>
      </p:sp>
      <p:sp>
        <p:nvSpPr>
          <p:cNvPr id="81" name="80 CuadroTexto"/>
          <p:cNvSpPr txBox="1"/>
          <p:nvPr/>
        </p:nvSpPr>
        <p:spPr>
          <a:xfrm>
            <a:off x="928662" y="2143116"/>
            <a:ext cx="1428760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ATGCCCGATTTACGC</a:t>
            </a:r>
            <a:endParaRPr lang="es-ES" sz="1000" b="1" dirty="0"/>
          </a:p>
        </p:txBody>
      </p:sp>
      <p:sp>
        <p:nvSpPr>
          <p:cNvPr id="82" name="81 CuadroTexto"/>
          <p:cNvSpPr txBox="1"/>
          <p:nvPr/>
        </p:nvSpPr>
        <p:spPr>
          <a:xfrm>
            <a:off x="2143108" y="2428868"/>
            <a:ext cx="1285884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TCGGGGATCAAAG</a:t>
            </a:r>
            <a:endParaRPr lang="es-ES" sz="1000" b="1" dirty="0"/>
          </a:p>
        </p:txBody>
      </p:sp>
      <p:sp>
        <p:nvSpPr>
          <p:cNvPr id="83" name="82 CuadroTexto"/>
          <p:cNvSpPr txBox="1"/>
          <p:nvPr/>
        </p:nvSpPr>
        <p:spPr>
          <a:xfrm>
            <a:off x="3929058" y="3039903"/>
            <a:ext cx="1285884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ATATGGCGCATGA</a:t>
            </a:r>
            <a:endParaRPr lang="es-ES" sz="1000" b="1" dirty="0"/>
          </a:p>
        </p:txBody>
      </p:sp>
      <p:sp>
        <p:nvSpPr>
          <p:cNvPr id="84" name="83 CuadroTexto"/>
          <p:cNvSpPr txBox="1"/>
          <p:nvPr/>
        </p:nvSpPr>
        <p:spPr>
          <a:xfrm>
            <a:off x="5072066" y="4182911"/>
            <a:ext cx="114300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TAAACAGTAAC</a:t>
            </a:r>
            <a:endParaRPr lang="es-ES" sz="1000" b="1" dirty="0"/>
          </a:p>
        </p:txBody>
      </p:sp>
      <p:sp>
        <p:nvSpPr>
          <p:cNvPr id="85" name="84 CuadroTexto"/>
          <p:cNvSpPr txBox="1"/>
          <p:nvPr/>
        </p:nvSpPr>
        <p:spPr>
          <a:xfrm>
            <a:off x="6929454" y="5040167"/>
            <a:ext cx="1214446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CATTTAGAGGA</a:t>
            </a:r>
            <a:endParaRPr lang="es-ES" sz="1000" b="1" dirty="0"/>
          </a:p>
        </p:txBody>
      </p:sp>
      <p:sp>
        <p:nvSpPr>
          <p:cNvPr id="86" name="85 CuadroTexto"/>
          <p:cNvSpPr txBox="1"/>
          <p:nvPr/>
        </p:nvSpPr>
        <p:spPr>
          <a:xfrm>
            <a:off x="3795690" y="3325655"/>
            <a:ext cx="1633566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TAATATGGCGCATGACT</a:t>
            </a:r>
            <a:endParaRPr lang="es-ES" sz="1000" b="1" dirty="0"/>
          </a:p>
        </p:txBody>
      </p:sp>
      <p:sp>
        <p:nvSpPr>
          <p:cNvPr id="87" name="86 CuadroTexto"/>
          <p:cNvSpPr txBox="1"/>
          <p:nvPr/>
        </p:nvSpPr>
        <p:spPr>
          <a:xfrm>
            <a:off x="5500694" y="3897159"/>
            <a:ext cx="140972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AGTAACGGTTTCAG</a:t>
            </a:r>
            <a:endParaRPr lang="es-ES" sz="1000" b="1" dirty="0"/>
          </a:p>
        </p:txBody>
      </p:sp>
      <p:sp>
        <p:nvSpPr>
          <p:cNvPr id="88" name="87 CuadroTexto"/>
          <p:cNvSpPr txBox="1"/>
          <p:nvPr/>
        </p:nvSpPr>
        <p:spPr>
          <a:xfrm>
            <a:off x="4814870" y="3611407"/>
            <a:ext cx="161451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GACTAAACAGTAACGGT</a:t>
            </a:r>
            <a:endParaRPr lang="es-ES" sz="1000" b="1" dirty="0"/>
          </a:p>
        </p:txBody>
      </p:sp>
      <p:sp>
        <p:nvSpPr>
          <p:cNvPr id="89" name="88 CuadroTexto"/>
          <p:cNvSpPr txBox="1"/>
          <p:nvPr/>
        </p:nvSpPr>
        <p:spPr>
          <a:xfrm>
            <a:off x="6253154" y="4182911"/>
            <a:ext cx="1176366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TTCAGATACATT</a:t>
            </a:r>
            <a:endParaRPr lang="es-ES" sz="1000" b="1" dirty="0"/>
          </a:p>
        </p:txBody>
      </p:sp>
      <p:sp>
        <p:nvSpPr>
          <p:cNvPr id="90" name="89 CuadroTexto"/>
          <p:cNvSpPr txBox="1"/>
          <p:nvPr/>
        </p:nvSpPr>
        <p:spPr>
          <a:xfrm>
            <a:off x="7215206" y="5325919"/>
            <a:ext cx="1285884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TAGAGGACTCCTCT</a:t>
            </a:r>
            <a:endParaRPr lang="es-ES" sz="1000" b="1" dirty="0"/>
          </a:p>
        </p:txBody>
      </p:sp>
      <p:sp>
        <p:nvSpPr>
          <p:cNvPr id="91" name="90 CuadroTexto"/>
          <p:cNvSpPr txBox="1"/>
          <p:nvPr/>
        </p:nvSpPr>
        <p:spPr>
          <a:xfrm>
            <a:off x="6786578" y="4468663"/>
            <a:ext cx="1085880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ACATTTAGAGG</a:t>
            </a:r>
            <a:endParaRPr lang="es-ES" sz="1000" b="1" dirty="0"/>
          </a:p>
        </p:txBody>
      </p:sp>
      <p:sp>
        <p:nvSpPr>
          <p:cNvPr id="92" name="91 CuadroTexto"/>
          <p:cNvSpPr txBox="1"/>
          <p:nvPr/>
        </p:nvSpPr>
        <p:spPr>
          <a:xfrm>
            <a:off x="7281858" y="5611671"/>
            <a:ext cx="1290670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AGAGGACTCCTCTC</a:t>
            </a:r>
            <a:endParaRPr lang="es-ES" sz="1000" b="1" dirty="0"/>
          </a:p>
        </p:txBody>
      </p:sp>
      <p:sp>
        <p:nvSpPr>
          <p:cNvPr id="93" name="92 CuadroTexto"/>
          <p:cNvSpPr txBox="1"/>
          <p:nvPr/>
        </p:nvSpPr>
        <p:spPr>
          <a:xfrm>
            <a:off x="7729534" y="5897423"/>
            <a:ext cx="1271622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ACTCCTCTCCCTGC</a:t>
            </a:r>
            <a:endParaRPr lang="es-ES" sz="1000" b="1" dirty="0"/>
          </a:p>
        </p:txBody>
      </p:sp>
      <p:sp>
        <p:nvSpPr>
          <p:cNvPr id="94" name="93 CuadroTexto"/>
          <p:cNvSpPr txBox="1"/>
          <p:nvPr/>
        </p:nvSpPr>
        <p:spPr>
          <a:xfrm>
            <a:off x="319030" y="1000108"/>
            <a:ext cx="110969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ATATGCGATG</a:t>
            </a:r>
            <a:endParaRPr lang="es-ES" sz="1000" b="1" dirty="0"/>
          </a:p>
        </p:txBody>
      </p:sp>
      <p:sp>
        <p:nvSpPr>
          <p:cNvPr id="95" name="94 CuadroTexto"/>
          <p:cNvSpPr txBox="1"/>
          <p:nvPr/>
        </p:nvSpPr>
        <p:spPr>
          <a:xfrm>
            <a:off x="8143900" y="571480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hg19</a:t>
            </a:r>
            <a:endParaRPr lang="es-ES" sz="2000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68 Grupo"/>
          <p:cNvGrpSpPr/>
          <p:nvPr/>
        </p:nvGrpSpPr>
        <p:grpSpPr>
          <a:xfrm>
            <a:off x="-32" y="-71461"/>
            <a:ext cx="9296464" cy="7526045"/>
            <a:chOff x="-32" y="-71461"/>
            <a:chExt cx="9296464" cy="7526045"/>
          </a:xfrm>
        </p:grpSpPr>
        <p:sp>
          <p:nvSpPr>
            <p:cNvPr id="2" name="1 CuadroTexto"/>
            <p:cNvSpPr txBox="1"/>
            <p:nvPr/>
          </p:nvSpPr>
          <p:spPr>
            <a:xfrm>
              <a:off x="1" y="-71461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4500562" y="-71461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" y="31054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4500562" y="31054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2" y="6286521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solidFill>
              <a:srgbClr val="00206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52401" y="80939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652962" y="80939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52401" y="32578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4652962" y="32578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52432" y="6438921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solidFill>
              <a:srgbClr val="00206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solidFill>
              <a:srgbClr val="00B0F0"/>
            </a:solidFill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9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solidFill>
              <a:schemeClr val="bg1"/>
            </a:solidFill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9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4" name="AutoShape 4" descr="data:image/jpeg;base64,/9j/4AAQSkZJRgABAQAAAQABAAD/2wCEAAkGBg0NDQ0MDg8NDA0ODA0NDQ0NDA8NDQ0NFBAVFBQQFBIXGyYeFxkjGRIVHy8gIycpOCwsFR4xNTAqNSYrLSkBCQoKDgwOGg8PFDQcHyUyNSk0MjIsLjE1LC8sKikuKS0pNSwsNS8tKiowKispLTUpNSkqLCw1KSkqLzUsNSwpKf/AABEIAM8A9AMBIgACEQEDEQH/xAAcAAADAAIDAQAAAAAAAAAAAAABAgMABwQFBgj/xABEEAACAQMCAgcFBQQGCwEAAAAAAQIDBBEFEiExBgdBUWFxkRMiUoGhFDJCsfCys8HRJGJkcnN0IyUzNDVjgpLC0vEV/8QAGwEBAAIDAQEAAAAAAAAAAAAAAAUGAQMEAgf/xAAuEQEAAgECAwUHBQEAAAAAAAAAAQIDBBEFEkEhMTJh8CI0cYGhscETFCRRkRX/2gAMAwEAAhEDEQA/APUxRSKAkUSAO3PH1XcMkGCwU2en64AKojqIVEdRACiMojKIyiAFEZRGURkgFUQ7R1EKiAu0O0dRDgCe0O0fAdoE9oNpXadP0r1+OnWk67SlUb9nRg+UqrXDPgkm35eJiZiI3l7x47ZLRSsbzLlX2pW9sk69alQT5e0qRi5eSfF/I4celGnPleWvzrwj+ZpG/wBRq3FSdetOVWpJ5lKT4+S7l4I4EptnH+5mZ7IWX/h0rWOfJO/l3Pom0vaNdOVGrSrRXN0qsKiT8XFss4nz3pOr17OtC4oTcJxf/TOPbCS7U+43zoeqwvbWjdU+CqRy45y4TTxKHyaZvx5edEa3Qzptpid4lynEVxLNCuJuRyLiI4lnEVoCLiDZ6FdosvoBCSyI0WaEaAjgwdowCUUUjEyKKRQGRiUh9AJFEgM2DJDRXZ+kMogBRHUQpDqIAURlEKQyiAEgqIyiMogLtCojYDgBdpm0fAcAT2mpetzU3O8o2qfu0KO+S/5lTj+yo+pt7BobrGm3rF7nsnTS8lRgl9Dn1M+wmeC1idRvPSJn7R+Xm6kuwmNJinBC1WneWG1Opy+cqN3bPlTqU60fKacZfWC9TVZsDqbq4vbqHxWmfnGrD+bN+GdrwjeJV5tNb/fq2u4iuJZoVokFORaFcSzQsljz/XACMl2fpk2i7RNxAi0I0WaEaAlgwZowCUUUigJFIoAxRRIEUOkAYorFZ8+wVIdIDEh0gpZGSACQ6QUhkgAkFRGwMkAu0OBkg4ATAcD4MwAmDSHW3Zey1WVTsr0KNVeLivZv92vU3lg1n126bmhZ3aX+zq1KE34TW6OfnCXqac0b0SXDMnJqI8+xqXIAJhI9b+9h7nqel/rOa77Or+3A8Me46nv+KS/ydf8AagbMfjhx673e/wAG5mhWirQMEkpSTWCbRZoRoCLQrRVoRoCMkI0WkibQEmjBmjAJRRSKFiikUA0UUihYookAyQ6QEh0gDFFMASHiAEh0jMDJABIZIKQUgMwHAcBwAuA4GwZgBcHR9NtH+26ZeW6WZ+xdSku32tP34pee3HzO+wZgxMbxs9UtNLRaOj5RTGO66b6L9h1O7t0sQ9q6lL/Bn78fRSx8jpERlo2nZecV4vWLR17WHu+puOdUn4WVb9uB4Q2D1LQzqNd91lP61aZ7xeOGjXe73+DcmBWijQrRIqWk0K0VaEaAk0TaLNCNARaEkirQkkBFoIWggRiikULFFIoB4oeKFiUSAZIeKBFDpAFIdICQ6QBiNgxIZAYkMkYkMkAMBwFIOABgIcGYAGAYGwZgDU3XlovC01CK+K1qtfOdN/vF6Gpon0r040b7dpl5bpZn7J1KX+LT9+Prtx8z5qXM4s9drbrRwrLzYuWeh4RbaS4tmyepVL7bdpYaVmsy+KXtocvDma7n7icfxvhJ/Cvh/n6d5sXqPX9Kvn/Zqa9aq/keMXjh08Qn+Pf11bdaFaHYrRIKcm0K0UaEYE5InJFWJJASaJtFWJJASaMGaMAjEpFCRKRQDxRRCRKRAeKKIRFEAyGSAhkAyGSAhkAyCjEEDAmIOAMMCYADAmAKfNXSzS1YajeUEsOFxN0V8NKT3Ql57ZLHr3H0saW68NL2XltdpcK9B05PvqUn/wCs4+hozxvXdK8KybZuT+4+3qWtjZ3Ub/vF/wD5el+8NYo2b1Gv+lXy/s1N+lVfzOXF44TnEPdreusNvMVlGIyRU4jEZRiMCbEZRiMCUhJFJCSAmYFmARiUiTiViA8SkRIjxAoh4iIpEBkOhEOgGQ6FQyAZDIVDIAhQEEAmGGAYAIGBjPBdc2ne10r2yXG2uKVTP9Seab+sonvDqellh9p06+oYy52tbav68YuUfrFHi8b1mG/TX/Ty1t5vmM2N1IVMX91H4rJ/StTNdHuupqrt1bHx2lePzW2X/icOLxwtuujfT3+DeTEY7EZIqWViMdisBGIx2IwJyJspIRgTZhjMAjEopHHlVwcO41DaB2juIonLUoI81cao+84U7yT7QPXPW4ruMWvx8DxvtG+1hTA9rDX4eByqGrQnwXHyPCU+aXivzO7ur5UWopPOMqKwo4A9hSqxfbgsnHlnj9TXktZrv8W1d0eH1OVadIqtNY55ecviB7pDJHm9N6Rbm1L4ZP0O4tNTp1cLPEDmBMi84+YU8gALMbMkADGHPHBjfIBQYzz5dvkM3j1Bn8jA+WtZsvs91c2/L2NxWpY/uza/geh6rt0NYs58NsnXpvivxUZpcPPB23WJUnbazOjCEPZ13SrTi6cX7Z1Mbm355PO6BKNtrdrt+5DUaUV/ddRRx9cEfty3+a4zec2nnzr+H0UxWFiskFOBiMZsVmQrEYzEYCMRjyJsBGEDMA6W6rPidLeV2dvdQ5nS3lNgcTdkaKERagssDkULVyO1tdE3dgdPpLgektIJIDqqXR5cHjk0yupaDvkpL4f4s7pMZAeVodHmp5kspLOO9g1ejtp4a45W3hy7z1uDg32nKeXzYHiKdVwba4Npxfk+ZyqOr1o4Sl2YzhbseZfUNL25aOrfcB6rStebwm+R6SlXU1lGtqFRxe5cEub7D1ejamnhZ4eJgei3GbhVLPEwBpSA2DIGAdwHIGRWwNT9cdzWt7u1qU2oqrbSjlwjKUZwm8uLayuE4+hrK1uXTrU63FyhVhUzni3GSl/A+gemfQujq9OnGdSdGpRc3SqRipL3ksqUXzXurk0a9tepe7dyoVq1FWq4uvSbdSSz91Qa4S8XwXjyOPJjtNt4WTRazBXBy3naYbj3p8VxT4p96A2JSpqEYwWWoQjBNvLaSSWX38AtnYrbGxWYwNgKxWFitmQkhGxmxJMBTANmAcKdFMhPTVLsOZEpFgdV/wDhLuDDQknyO4ix4sDiW+n7TsaUcLAqY6AqmMiaY6YFEwoRMZMDh39mpJtI8pqNjse7s7lzZ7k6/UNNVRNoDwsp58EuS7EUoXMqbymcm/0udNtpPBwDA9bpHSOLxGfA9DTrRmsxaa8DWOTm2WtVqL4Syu5gbDyDJ0On9KadTEZrbL6HdKaaTXFMB2xGzGxWwC2LuOPe31OhTnWqzVOlCO6c5ckv4vwNWa/1r3c6jjZRjb0U8KdSnGpVn4tPKj5L1NV8tad8u3SaHNqt/wBOOyOvRtrIMmq9F645Rap31JTXJ1rdKM14ypvg/k15GxNI1y2vqXt7apGrTztbWVKMue2UXxT4maZK27njUaTLp52vHz6Oe2K2ZkDZscoNiSYWxGzIDZNjSYjYCswVswCMWUiyUWUTArFlEyMWUTAqmOmSTHTAqmOmSTHQFEOmT3BTAomHImQpgJWtoTWJI6O/6MKWZQ4M9BkOQNf3ek1qXOLa70jhNdhsucFLg0n5o4NXRLeT3OCT8DA8npmkVKsk+KS7T2EHG3pe/Lgu1l6NGMFiKwjjarZKvSlDtw8AdZW6Y28XhRnLxWEJHpnbPnGrH5J/xPJ3VvKlNwlwafqcWbMAdYXSeN5OFpRk1Sp4qTz7qqVXyi88sL6yZr+9q7Pd5SfPvSK1LrfOc3+KUperycKpXVRvf5RnzaXYn3r8voRM73vNpfR8cV0mkrip3/nrLjmwupm8lG9uaGfcqWu9rs3wqRSfpOXqa/qQcXh+femu9M2L1N2L9rd3T+7GnChF98pSU5eigv8AuOjF4oQ2vmP29t/Xa2zkDYikY2d6oi2I2Y2I2BjYkmFsm2ZAbCI2YBKLKRZBMomBZMomRix0wLJjpkkyiePMCqGUiSYyYFUxkySYyYFUw5JphTApkzImQ5AfIMi5MyAcgyY2BswOu1TRaVyveW2fZNczyl/0WuaeXGPto98PvY8j3TFYHzbqtnUta9ShUjKm0247ouO6DfCSydefSGsaHa3tP2VzShWh+Hcveg++Mlxi/JmvdS6nM1M21yo0m/uV4OU4eUo/e9EcdsMxPsrJg4rW9Yrl7Jhrm0hOrKFCMZVHOSjCEfvbn8JvPoloasbSlQWG+M6k1+OrL7z/ACXkkcTov0CttO/0mXXuGsOtNY2p81CP4V48/wAj08Vg248fL2yjtdrIzTy08MfUyYci4/XcDJuRgtitmNiNmRjYjZjYjYGZMFyYZEYsomQiyiYFkykSMP8A6U3dnYBZSxy9RkyKY6YFUx0ySYyYFUxkySYyYFUwpk0wqQFMhyT3ByBTIMi5MyA2TMi5BkBhWwZA2BjEYWxWzADFYWxWBmQPw9ANitgY2I2NnPn+ZNsDGxGzGxGwMyYK2Ay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5" name="74 Rectángulo"/>
          <p:cNvSpPr/>
          <p:nvPr/>
        </p:nvSpPr>
        <p:spPr>
          <a:xfrm>
            <a:off x="-32" y="-24"/>
            <a:ext cx="9144032" cy="2071702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6" name="Picture 8" descr="http://orientacion-escolar-rcp.wikispaces.com/file/view/justificación-31.jpg/341980020/justificación-3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9263" y="142876"/>
            <a:ext cx="2084737" cy="1785926"/>
          </a:xfrm>
          <a:prstGeom prst="rect">
            <a:avLst/>
          </a:prstGeom>
          <a:noFill/>
        </p:spPr>
      </p:pic>
      <p:sp>
        <p:nvSpPr>
          <p:cNvPr id="73" name="1 Título"/>
          <p:cNvSpPr txBox="1">
            <a:spLocks/>
          </p:cNvSpPr>
          <p:nvPr/>
        </p:nvSpPr>
        <p:spPr>
          <a:xfrm>
            <a:off x="0" y="0"/>
            <a:ext cx="9144000" cy="20716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5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Justificación e hipótesis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0" y="2643182"/>
            <a:ext cx="9144000" cy="3539430"/>
          </a:xfrm>
          <a:prstGeom prst="rect">
            <a:avLst/>
          </a:prstGeom>
          <a:solidFill>
            <a:srgbClr val="002060">
              <a:alpha val="82000"/>
            </a:srgbClr>
          </a:solidFill>
        </p:spPr>
        <p:txBody>
          <a:bodyPr wrap="square" rtlCol="0">
            <a:spAutoFit/>
          </a:bodyPr>
          <a:lstStyle/>
          <a:p>
            <a:pPr lvl="2">
              <a:buFont typeface="Wingdings" pitchFamily="2" charset="2"/>
              <a:buChar char="q"/>
            </a:pPr>
            <a:r>
              <a:rPr lang="es-ES" sz="3200" dirty="0" smtClean="0">
                <a:solidFill>
                  <a:srgbClr val="FFC000"/>
                </a:solidFill>
              </a:rPr>
              <a:t>Justificación</a:t>
            </a:r>
          </a:p>
          <a:p>
            <a:pPr>
              <a:buFont typeface="Wingdings" pitchFamily="2" charset="2"/>
              <a:buChar char="q"/>
            </a:pPr>
            <a:endParaRPr lang="es-ES" sz="3200" dirty="0" smtClean="0">
              <a:solidFill>
                <a:srgbClr val="FFC000"/>
              </a:solidFill>
            </a:endParaRPr>
          </a:p>
          <a:p>
            <a:pPr lvl="2">
              <a:buFont typeface="Wingdings" pitchFamily="2" charset="2"/>
              <a:buChar char="q"/>
            </a:pPr>
            <a:r>
              <a:rPr lang="es-ES" sz="3200" dirty="0" smtClean="0">
                <a:solidFill>
                  <a:srgbClr val="FFC000"/>
                </a:solidFill>
              </a:rPr>
              <a:t>Hipótesis</a:t>
            </a:r>
          </a:p>
          <a:p>
            <a:pPr>
              <a:buFont typeface="Wingdings" pitchFamily="2" charset="2"/>
              <a:buChar char="q"/>
            </a:pPr>
            <a:endParaRPr lang="es-ES" sz="3200" dirty="0" smtClean="0">
              <a:solidFill>
                <a:srgbClr val="FFC000"/>
              </a:solidFill>
            </a:endParaRPr>
          </a:p>
          <a:p>
            <a:pPr lvl="2">
              <a:buFont typeface="Wingdings" pitchFamily="2" charset="2"/>
              <a:buChar char="q"/>
            </a:pPr>
            <a:r>
              <a:rPr lang="es-ES" sz="3200" dirty="0" smtClean="0">
                <a:solidFill>
                  <a:srgbClr val="FFC000"/>
                </a:solidFill>
              </a:rPr>
              <a:t>Objetivo</a:t>
            </a:r>
          </a:p>
          <a:p>
            <a:pPr lvl="2">
              <a:buFont typeface="Wingdings" pitchFamily="2" charset="2"/>
              <a:buChar char="q"/>
            </a:pPr>
            <a:endParaRPr lang="es-ES" sz="3200" dirty="0" smtClean="0">
              <a:solidFill>
                <a:srgbClr val="FFC000"/>
              </a:solidFill>
            </a:endParaRPr>
          </a:p>
          <a:p>
            <a:pPr lvl="2">
              <a:buFont typeface="Wingdings" pitchFamily="2" charset="2"/>
              <a:buChar char="q"/>
            </a:pPr>
            <a:r>
              <a:rPr lang="es-ES" sz="3200" dirty="0" smtClean="0">
                <a:solidFill>
                  <a:srgbClr val="FFC000"/>
                </a:solidFill>
              </a:rPr>
              <a:t>Limitaciones</a:t>
            </a:r>
            <a:endParaRPr lang="es-E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197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98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99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0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1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2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203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208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9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0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1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2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3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4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5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6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7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8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9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0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1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2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3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4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5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6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7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8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9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0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1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2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4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5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6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7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6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7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4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5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6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7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4" name="53 Documento"/>
          <p:cNvSpPr/>
          <p:nvPr/>
        </p:nvSpPr>
        <p:spPr>
          <a:xfrm>
            <a:off x="6858016" y="1785926"/>
            <a:ext cx="2143140" cy="857256"/>
          </a:xfrm>
          <a:prstGeom prst="flowChartDocumen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75" name="52 Documento"/>
          <p:cNvSpPr/>
          <p:nvPr/>
        </p:nvSpPr>
        <p:spPr>
          <a:xfrm>
            <a:off x="4071934" y="1785926"/>
            <a:ext cx="1357322" cy="1071570"/>
          </a:xfrm>
          <a:prstGeom prst="flowChartDocumen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cxnSp>
        <p:nvCxnSpPr>
          <p:cNvPr id="76" name="1 Conector recto"/>
          <p:cNvCxnSpPr/>
          <p:nvPr/>
        </p:nvCxnSpPr>
        <p:spPr>
          <a:xfrm>
            <a:off x="4292742" y="2236878"/>
            <a:ext cx="779324" cy="334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2 Conector recto"/>
          <p:cNvCxnSpPr/>
          <p:nvPr/>
        </p:nvCxnSpPr>
        <p:spPr>
          <a:xfrm>
            <a:off x="4818786" y="2126630"/>
            <a:ext cx="324718" cy="164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3 Conector recto"/>
          <p:cNvCxnSpPr/>
          <p:nvPr/>
        </p:nvCxnSpPr>
        <p:spPr>
          <a:xfrm>
            <a:off x="4364180" y="2076143"/>
            <a:ext cx="779324" cy="66973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4 Conector recto"/>
          <p:cNvCxnSpPr/>
          <p:nvPr/>
        </p:nvCxnSpPr>
        <p:spPr>
          <a:xfrm>
            <a:off x="4377169" y="2420625"/>
            <a:ext cx="909211" cy="8243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5 Conector recto"/>
          <p:cNvCxnSpPr/>
          <p:nvPr/>
        </p:nvCxnSpPr>
        <p:spPr>
          <a:xfrm flipV="1">
            <a:off x="4299237" y="2214554"/>
            <a:ext cx="844267" cy="214414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6 Conector recto"/>
          <p:cNvCxnSpPr/>
          <p:nvPr/>
        </p:nvCxnSpPr>
        <p:spPr>
          <a:xfrm>
            <a:off x="4149866" y="2136934"/>
            <a:ext cx="779324" cy="6182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7 Conector recto"/>
          <p:cNvCxnSpPr/>
          <p:nvPr/>
        </p:nvCxnSpPr>
        <p:spPr>
          <a:xfrm rot="16200000" flipH="1">
            <a:off x="4285454" y="2001033"/>
            <a:ext cx="500861" cy="213521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 Conector recto"/>
          <p:cNvCxnSpPr/>
          <p:nvPr/>
        </p:nvCxnSpPr>
        <p:spPr>
          <a:xfrm>
            <a:off x="4214810" y="2000240"/>
            <a:ext cx="785818" cy="14287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9 Conector recto"/>
          <p:cNvCxnSpPr/>
          <p:nvPr/>
        </p:nvCxnSpPr>
        <p:spPr>
          <a:xfrm>
            <a:off x="4708382" y="2061374"/>
            <a:ext cx="649436" cy="103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10 Conector recto"/>
          <p:cNvCxnSpPr/>
          <p:nvPr/>
        </p:nvCxnSpPr>
        <p:spPr>
          <a:xfrm>
            <a:off x="4578494" y="2227949"/>
            <a:ext cx="779324" cy="20091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11 Conector recto"/>
          <p:cNvCxnSpPr/>
          <p:nvPr/>
        </p:nvCxnSpPr>
        <p:spPr>
          <a:xfrm flipV="1">
            <a:off x="4292742" y="2000240"/>
            <a:ext cx="779324" cy="283690"/>
          </a:xfrm>
          <a:prstGeom prst="line">
            <a:avLst/>
          </a:prstGeom>
          <a:ln w="57150">
            <a:solidFill>
              <a:srgbClr val="F782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2" descr="http://corelabs.cgrb.oregonstate.edu/sites/default/files/HTS_HISeq20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60" y="1571612"/>
            <a:ext cx="1833546" cy="1375160"/>
          </a:xfrm>
          <a:prstGeom prst="rect">
            <a:avLst/>
          </a:prstGeom>
          <a:noFill/>
        </p:spPr>
      </p:pic>
      <p:sp>
        <p:nvSpPr>
          <p:cNvPr id="88" name="13 CuadroTexto"/>
          <p:cNvSpPr txBox="1"/>
          <p:nvPr/>
        </p:nvSpPr>
        <p:spPr>
          <a:xfrm>
            <a:off x="4000496" y="2457386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err="1" smtClean="0"/>
              <a:t>FastQ</a:t>
            </a:r>
            <a:endParaRPr lang="es-ES" sz="2000" b="1" dirty="0"/>
          </a:p>
        </p:txBody>
      </p:sp>
      <p:cxnSp>
        <p:nvCxnSpPr>
          <p:cNvPr id="89" name="28 Conector recto"/>
          <p:cNvCxnSpPr/>
          <p:nvPr/>
        </p:nvCxnSpPr>
        <p:spPr>
          <a:xfrm>
            <a:off x="7500958" y="2284404"/>
            <a:ext cx="85725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29 Conector recto"/>
          <p:cNvCxnSpPr/>
          <p:nvPr/>
        </p:nvCxnSpPr>
        <p:spPr>
          <a:xfrm>
            <a:off x="8143900" y="2000240"/>
            <a:ext cx="64294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30 Conector recto"/>
          <p:cNvCxnSpPr/>
          <p:nvPr/>
        </p:nvCxnSpPr>
        <p:spPr>
          <a:xfrm>
            <a:off x="7929586" y="2071678"/>
            <a:ext cx="857256" cy="1588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31 Conector recto"/>
          <p:cNvCxnSpPr/>
          <p:nvPr/>
        </p:nvCxnSpPr>
        <p:spPr>
          <a:xfrm>
            <a:off x="6929454" y="2212966"/>
            <a:ext cx="1071570" cy="1588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32 Conector recto"/>
          <p:cNvCxnSpPr/>
          <p:nvPr/>
        </p:nvCxnSpPr>
        <p:spPr>
          <a:xfrm>
            <a:off x="8001024" y="2212966"/>
            <a:ext cx="928694" cy="1588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33 Conector recto"/>
          <p:cNvCxnSpPr/>
          <p:nvPr/>
        </p:nvCxnSpPr>
        <p:spPr>
          <a:xfrm>
            <a:off x="7000892" y="2071678"/>
            <a:ext cx="928694" cy="1588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34 Conector recto"/>
          <p:cNvCxnSpPr/>
          <p:nvPr/>
        </p:nvCxnSpPr>
        <p:spPr>
          <a:xfrm rot="10800000" flipV="1">
            <a:off x="8214544" y="1928008"/>
            <a:ext cx="500860" cy="794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35 Conector recto"/>
          <p:cNvCxnSpPr/>
          <p:nvPr/>
        </p:nvCxnSpPr>
        <p:spPr>
          <a:xfrm>
            <a:off x="7929586" y="2143116"/>
            <a:ext cx="714380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36 Conector recto"/>
          <p:cNvCxnSpPr/>
          <p:nvPr/>
        </p:nvCxnSpPr>
        <p:spPr>
          <a:xfrm>
            <a:off x="7286644" y="2000240"/>
            <a:ext cx="85725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37 Conector recto"/>
          <p:cNvCxnSpPr/>
          <p:nvPr/>
        </p:nvCxnSpPr>
        <p:spPr>
          <a:xfrm>
            <a:off x="7358082" y="1928802"/>
            <a:ext cx="857256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38 Conector recto"/>
          <p:cNvCxnSpPr/>
          <p:nvPr/>
        </p:nvCxnSpPr>
        <p:spPr>
          <a:xfrm>
            <a:off x="7143768" y="2143116"/>
            <a:ext cx="857256" cy="1588"/>
          </a:xfrm>
          <a:prstGeom prst="line">
            <a:avLst/>
          </a:prstGeom>
          <a:ln w="57150">
            <a:solidFill>
              <a:srgbClr val="F782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51 CuadroTexto"/>
          <p:cNvSpPr txBox="1"/>
          <p:nvPr/>
        </p:nvSpPr>
        <p:spPr>
          <a:xfrm>
            <a:off x="5643570" y="150017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Alineación </a:t>
            </a:r>
            <a:r>
              <a:rPr lang="es-ES" dirty="0" smtClean="0"/>
              <a:t>(BWA)</a:t>
            </a:r>
            <a:endParaRPr lang="es-ES" dirty="0"/>
          </a:p>
        </p:txBody>
      </p:sp>
      <p:sp>
        <p:nvSpPr>
          <p:cNvPr id="103" name="54 CuadroTexto"/>
          <p:cNvSpPr txBox="1"/>
          <p:nvPr/>
        </p:nvSpPr>
        <p:spPr>
          <a:xfrm>
            <a:off x="6858016" y="224307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smtClean="0"/>
              <a:t>SAM</a:t>
            </a:r>
            <a:endParaRPr lang="es-ES" sz="2000" b="1" dirty="0"/>
          </a:p>
        </p:txBody>
      </p:sp>
      <p:sp>
        <p:nvSpPr>
          <p:cNvPr id="104" name="55 Flecha derecha"/>
          <p:cNvSpPr/>
          <p:nvPr/>
        </p:nvSpPr>
        <p:spPr>
          <a:xfrm rot="5400000">
            <a:off x="7500958" y="3071810"/>
            <a:ext cx="714380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05" name="56 CuadroTexto"/>
          <p:cNvSpPr txBox="1"/>
          <p:nvPr/>
        </p:nvSpPr>
        <p:spPr>
          <a:xfrm>
            <a:off x="5929322" y="2857496"/>
            <a:ext cx="185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Transformación </a:t>
            </a:r>
            <a:r>
              <a:rPr lang="es-ES" sz="1600" dirty="0" smtClean="0"/>
              <a:t>(</a:t>
            </a:r>
            <a:r>
              <a:rPr lang="es-ES" sz="1600" dirty="0" err="1" smtClean="0"/>
              <a:t>Picard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sp>
        <p:nvSpPr>
          <p:cNvPr id="106" name="57 Documento"/>
          <p:cNvSpPr/>
          <p:nvPr/>
        </p:nvSpPr>
        <p:spPr>
          <a:xfrm>
            <a:off x="7314298" y="3743270"/>
            <a:ext cx="1329668" cy="714380"/>
          </a:xfrm>
          <a:prstGeom prst="flowChartDocumen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cxnSp>
        <p:nvCxnSpPr>
          <p:cNvPr id="107" name="58 Conector recto"/>
          <p:cNvCxnSpPr/>
          <p:nvPr/>
        </p:nvCxnSpPr>
        <p:spPr>
          <a:xfrm>
            <a:off x="7706055" y="4170522"/>
            <a:ext cx="487057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59 Conector recto"/>
          <p:cNvCxnSpPr/>
          <p:nvPr/>
        </p:nvCxnSpPr>
        <p:spPr>
          <a:xfrm>
            <a:off x="8100116" y="3886358"/>
            <a:ext cx="36529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60 Conector recto"/>
          <p:cNvCxnSpPr/>
          <p:nvPr/>
        </p:nvCxnSpPr>
        <p:spPr>
          <a:xfrm>
            <a:off x="7957240" y="3957796"/>
            <a:ext cx="487057" cy="1588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61 Conector recto"/>
          <p:cNvCxnSpPr/>
          <p:nvPr/>
        </p:nvCxnSpPr>
        <p:spPr>
          <a:xfrm>
            <a:off x="7348419" y="4099084"/>
            <a:ext cx="608821" cy="1588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62 Conector recto"/>
          <p:cNvCxnSpPr/>
          <p:nvPr/>
        </p:nvCxnSpPr>
        <p:spPr>
          <a:xfrm>
            <a:off x="8028678" y="4099084"/>
            <a:ext cx="527645" cy="1588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63 Conector recto"/>
          <p:cNvCxnSpPr/>
          <p:nvPr/>
        </p:nvCxnSpPr>
        <p:spPr>
          <a:xfrm>
            <a:off x="7429595" y="3957796"/>
            <a:ext cx="527645" cy="1588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64 Conector recto"/>
          <p:cNvCxnSpPr/>
          <p:nvPr/>
        </p:nvCxnSpPr>
        <p:spPr>
          <a:xfrm rot="10800000">
            <a:off x="8100117" y="3814708"/>
            <a:ext cx="84676" cy="900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65 Conector recto"/>
          <p:cNvCxnSpPr/>
          <p:nvPr/>
        </p:nvCxnSpPr>
        <p:spPr>
          <a:xfrm>
            <a:off x="8028678" y="4029234"/>
            <a:ext cx="405881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66 Conector recto"/>
          <p:cNvCxnSpPr/>
          <p:nvPr/>
        </p:nvCxnSpPr>
        <p:spPr>
          <a:xfrm>
            <a:off x="7613059" y="3886358"/>
            <a:ext cx="487057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67 Conector recto"/>
          <p:cNvCxnSpPr/>
          <p:nvPr/>
        </p:nvCxnSpPr>
        <p:spPr>
          <a:xfrm>
            <a:off x="7563179" y="3814920"/>
            <a:ext cx="487057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68 Conector recto"/>
          <p:cNvCxnSpPr/>
          <p:nvPr/>
        </p:nvCxnSpPr>
        <p:spPr>
          <a:xfrm>
            <a:off x="7541621" y="4029234"/>
            <a:ext cx="487057" cy="1588"/>
          </a:xfrm>
          <a:prstGeom prst="line">
            <a:avLst/>
          </a:prstGeom>
          <a:ln w="57150">
            <a:solidFill>
              <a:srgbClr val="F782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69 CuadroTexto"/>
          <p:cNvSpPr txBox="1"/>
          <p:nvPr/>
        </p:nvSpPr>
        <p:spPr>
          <a:xfrm>
            <a:off x="7286644" y="410046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smtClean="0"/>
              <a:t>BAM</a:t>
            </a:r>
            <a:endParaRPr lang="es-ES" sz="2000" b="1" dirty="0"/>
          </a:p>
        </p:txBody>
      </p:sp>
      <p:sp>
        <p:nvSpPr>
          <p:cNvPr id="119" name="104 CuadroTexto"/>
          <p:cNvSpPr txBox="1"/>
          <p:nvPr/>
        </p:nvSpPr>
        <p:spPr>
          <a:xfrm>
            <a:off x="6286512" y="4429132"/>
            <a:ext cx="15716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Localización de variantes </a:t>
            </a:r>
            <a:r>
              <a:rPr lang="es-ES" sz="1600" dirty="0" smtClean="0"/>
              <a:t>(GATK)</a:t>
            </a:r>
            <a:endParaRPr lang="es-ES" sz="1600" dirty="0"/>
          </a:p>
        </p:txBody>
      </p:sp>
      <p:sp>
        <p:nvSpPr>
          <p:cNvPr id="120" name="105 CuadroTexto"/>
          <p:cNvSpPr txBox="1"/>
          <p:nvPr/>
        </p:nvSpPr>
        <p:spPr>
          <a:xfrm>
            <a:off x="2238344" y="164305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/>
              <a:t>Secuenciación</a:t>
            </a:r>
            <a:endParaRPr lang="es-ES" b="1" dirty="0"/>
          </a:p>
        </p:txBody>
      </p:sp>
      <p:sp>
        <p:nvSpPr>
          <p:cNvPr id="121" name="142 Flecha derecha"/>
          <p:cNvSpPr/>
          <p:nvPr/>
        </p:nvSpPr>
        <p:spPr>
          <a:xfrm rot="5400000">
            <a:off x="7429519" y="5000636"/>
            <a:ext cx="857256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22" name="145 Multidocumento"/>
          <p:cNvSpPr/>
          <p:nvPr/>
        </p:nvSpPr>
        <p:spPr>
          <a:xfrm>
            <a:off x="7358082" y="5814972"/>
            <a:ext cx="1214446" cy="857256"/>
          </a:xfrm>
          <a:prstGeom prst="flowChartMultidocumen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23" name="146 CuadroTexto"/>
          <p:cNvSpPr txBox="1"/>
          <p:nvPr/>
        </p:nvSpPr>
        <p:spPr>
          <a:xfrm>
            <a:off x="7358082" y="602928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 smtClean="0"/>
              <a:t>O ___   O ____   O____  O ____  O ___ O____   O ____ O ____ O ____  </a:t>
            </a:r>
          </a:p>
          <a:p>
            <a:r>
              <a:rPr lang="es-ES" sz="800" dirty="0" smtClean="0"/>
              <a:t>                O- ___</a:t>
            </a:r>
            <a:endParaRPr lang="es-ES" sz="800" dirty="0"/>
          </a:p>
        </p:txBody>
      </p:sp>
      <p:sp>
        <p:nvSpPr>
          <p:cNvPr id="124" name="143 CuadroTexto"/>
          <p:cNvSpPr txBox="1"/>
          <p:nvPr/>
        </p:nvSpPr>
        <p:spPr>
          <a:xfrm>
            <a:off x="7286644" y="6315038"/>
            <a:ext cx="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smtClean="0"/>
              <a:t>VCF</a:t>
            </a:r>
            <a:endParaRPr lang="es-ES" sz="2000" b="1" dirty="0"/>
          </a:p>
        </p:txBody>
      </p:sp>
      <p:sp>
        <p:nvSpPr>
          <p:cNvPr id="125" name="147 Flecha derecha"/>
          <p:cNvSpPr/>
          <p:nvPr/>
        </p:nvSpPr>
        <p:spPr>
          <a:xfrm rot="10800000">
            <a:off x="5715008" y="5857891"/>
            <a:ext cx="1285884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26" name="148 CuadroTexto"/>
          <p:cNvSpPr txBox="1"/>
          <p:nvPr/>
        </p:nvSpPr>
        <p:spPr>
          <a:xfrm>
            <a:off x="5786446" y="5357826"/>
            <a:ext cx="1571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Calidad de las variantes</a:t>
            </a:r>
          </a:p>
          <a:p>
            <a:pPr algn="ctr"/>
            <a:endParaRPr lang="es-ES" sz="1200" b="1" dirty="0" smtClean="0"/>
          </a:p>
          <a:p>
            <a:pPr algn="ctr"/>
            <a:r>
              <a:rPr lang="es-ES" sz="1600" dirty="0" smtClean="0"/>
              <a:t>(GATK)</a:t>
            </a:r>
            <a:endParaRPr lang="es-ES" sz="1600" dirty="0"/>
          </a:p>
        </p:txBody>
      </p:sp>
      <p:sp>
        <p:nvSpPr>
          <p:cNvPr id="127" name="149 Multidocumento"/>
          <p:cNvSpPr/>
          <p:nvPr/>
        </p:nvSpPr>
        <p:spPr>
          <a:xfrm>
            <a:off x="4238608" y="5786454"/>
            <a:ext cx="1214446" cy="857256"/>
          </a:xfrm>
          <a:prstGeom prst="flowChartMultidocumen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28" name="150 CuadroTexto"/>
          <p:cNvSpPr txBox="1"/>
          <p:nvPr/>
        </p:nvSpPr>
        <p:spPr>
          <a:xfrm>
            <a:off x="4238608" y="600076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b="1" dirty="0" smtClean="0">
                <a:solidFill>
                  <a:srgbClr val="FF0000"/>
                </a:solidFill>
              </a:rPr>
              <a:t>O ___   O ____</a:t>
            </a:r>
            <a:r>
              <a:rPr lang="es-ES" sz="800" b="1" dirty="0" smtClean="0"/>
              <a:t>   </a:t>
            </a:r>
            <a:r>
              <a:rPr lang="es-ES" sz="800" b="1" dirty="0" smtClean="0">
                <a:solidFill>
                  <a:srgbClr val="13DF18"/>
                </a:solidFill>
              </a:rPr>
              <a:t>O____  </a:t>
            </a:r>
            <a:r>
              <a:rPr lang="es-ES" sz="800" b="1" dirty="0" smtClean="0">
                <a:solidFill>
                  <a:srgbClr val="FF0000"/>
                </a:solidFill>
              </a:rPr>
              <a:t>O ____  </a:t>
            </a:r>
            <a:r>
              <a:rPr lang="es-ES" sz="800" b="1" dirty="0" smtClean="0">
                <a:solidFill>
                  <a:srgbClr val="13DF18"/>
                </a:solidFill>
              </a:rPr>
              <a:t>O ___ O____   O ____ </a:t>
            </a:r>
            <a:r>
              <a:rPr lang="es-ES" sz="800" b="1" dirty="0" smtClean="0">
                <a:solidFill>
                  <a:srgbClr val="FF0000"/>
                </a:solidFill>
              </a:rPr>
              <a:t>O ____ O ____  </a:t>
            </a:r>
          </a:p>
          <a:p>
            <a:r>
              <a:rPr lang="es-ES" sz="800" b="1" dirty="0" smtClean="0">
                <a:solidFill>
                  <a:srgbClr val="FF0000"/>
                </a:solidFill>
              </a:rPr>
              <a:t>O ____ O ____</a:t>
            </a:r>
            <a:endParaRPr lang="es-ES" sz="800" b="1" dirty="0">
              <a:solidFill>
                <a:srgbClr val="FF0000"/>
              </a:solidFill>
            </a:endParaRPr>
          </a:p>
        </p:txBody>
      </p:sp>
      <p:sp>
        <p:nvSpPr>
          <p:cNvPr id="129" name="152 Flecha derecha"/>
          <p:cNvSpPr/>
          <p:nvPr/>
        </p:nvSpPr>
        <p:spPr>
          <a:xfrm rot="10800000">
            <a:off x="2786050" y="5857892"/>
            <a:ext cx="1000132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30" name="153 CuadroTexto"/>
          <p:cNvSpPr txBox="1"/>
          <p:nvPr/>
        </p:nvSpPr>
        <p:spPr>
          <a:xfrm>
            <a:off x="2571736" y="5567622"/>
            <a:ext cx="15716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Filtrado</a:t>
            </a:r>
          </a:p>
          <a:p>
            <a:pPr algn="ctr"/>
            <a:endParaRPr lang="es-ES" dirty="0" smtClean="0"/>
          </a:p>
          <a:p>
            <a:pPr algn="ctr"/>
            <a:r>
              <a:rPr lang="es-ES" sz="1600" dirty="0" smtClean="0"/>
              <a:t>(ANNOVAR y </a:t>
            </a:r>
            <a:r>
              <a:rPr lang="es-ES" sz="1600" dirty="0" err="1" smtClean="0"/>
              <a:t>KGGSeq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pic>
        <p:nvPicPr>
          <p:cNvPr id="131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67" y="5593387"/>
            <a:ext cx="1810669" cy="1121761"/>
          </a:xfrm>
          <a:prstGeom prst="rect">
            <a:avLst/>
          </a:prstGeom>
        </p:spPr>
      </p:pic>
      <p:sp>
        <p:nvSpPr>
          <p:cNvPr id="136" name="Text Box 72"/>
          <p:cNvSpPr txBox="1">
            <a:spLocks noChangeArrowheads="1"/>
          </p:cNvSpPr>
          <p:nvPr/>
        </p:nvSpPr>
        <p:spPr bwMode="auto">
          <a:xfrm>
            <a:off x="5000628" y="4566360"/>
            <a:ext cx="2663825" cy="107721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_tradnl" sz="1400" dirty="0" smtClean="0">
                <a:latin typeface="Corbel" pitchFamily="34" charset="0"/>
              </a:rPr>
              <a:t>Mapeo y realineamiento.</a:t>
            </a:r>
            <a:endParaRPr lang="es-ES_tradnl" sz="1400" dirty="0">
              <a:latin typeface="Corbe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sz="1400" dirty="0" err="1" smtClean="0">
                <a:latin typeface="Corbel" pitchFamily="34" charset="0"/>
              </a:rPr>
              <a:t>Recalibración</a:t>
            </a:r>
            <a:r>
              <a:rPr lang="es-ES_tradnl" sz="1400" dirty="0" smtClean="0">
                <a:latin typeface="Corbel" pitchFamily="34" charset="0"/>
              </a:rPr>
              <a:t> calidad lecturas (EE por base).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sz="1400" dirty="0" smtClean="0">
                <a:latin typeface="Corbel" pitchFamily="34" charset="0"/>
              </a:rPr>
              <a:t>Localización </a:t>
            </a:r>
            <a:r>
              <a:rPr lang="es-ES_tradnl" sz="1400" dirty="0">
                <a:latin typeface="Corbel" pitchFamily="34" charset="0"/>
              </a:rPr>
              <a:t>variantes</a:t>
            </a:r>
            <a:endParaRPr lang="es-ES" sz="1400" dirty="0">
              <a:latin typeface="Corbel" pitchFamily="34" charset="0"/>
            </a:endParaRPr>
          </a:p>
        </p:txBody>
      </p:sp>
      <p:sp>
        <p:nvSpPr>
          <p:cNvPr id="137" name="136 Rectángulo"/>
          <p:cNvSpPr/>
          <p:nvPr/>
        </p:nvSpPr>
        <p:spPr>
          <a:xfrm>
            <a:off x="0" y="0"/>
            <a:ext cx="9144032" cy="1500174"/>
          </a:xfrm>
          <a:prstGeom prst="rect">
            <a:avLst/>
          </a:prstGeom>
          <a:solidFill>
            <a:srgbClr val="00206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8" name="137 Rectángulo"/>
          <p:cNvSpPr/>
          <p:nvPr/>
        </p:nvSpPr>
        <p:spPr>
          <a:xfrm>
            <a:off x="-32" y="-24"/>
            <a:ext cx="9144032" cy="1500198"/>
          </a:xfrm>
          <a:prstGeom prst="rect">
            <a:avLst/>
          </a:prstGeom>
          <a:solidFill>
            <a:srgbClr val="002060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9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 y métodos: Análisis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4" name="49 Flecha derecha"/>
          <p:cNvSpPr/>
          <p:nvPr/>
        </p:nvSpPr>
        <p:spPr>
          <a:xfrm>
            <a:off x="2595563" y="2071688"/>
            <a:ext cx="857250" cy="285750"/>
          </a:xfrm>
          <a:prstGeom prst="right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5" name="76 Flecha derecha"/>
          <p:cNvSpPr/>
          <p:nvPr/>
        </p:nvSpPr>
        <p:spPr>
          <a:xfrm>
            <a:off x="5929313" y="2071688"/>
            <a:ext cx="714375" cy="285750"/>
          </a:xfrm>
          <a:prstGeom prst="right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53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53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53B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53B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21" grpId="0" animBg="1"/>
      <p:bldP spid="1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165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6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7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8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9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70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171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76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7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8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9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0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1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2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3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4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5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6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7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8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9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0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1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2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3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4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5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6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7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8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9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0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2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3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4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5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2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73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74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75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0" name="69 CuadroTexto"/>
          <p:cNvSpPr txBox="1"/>
          <p:nvPr/>
        </p:nvSpPr>
        <p:spPr>
          <a:xfrm>
            <a:off x="6000760" y="4754415"/>
            <a:ext cx="150019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CGGTTTCAGATACATT</a:t>
            </a:r>
            <a:endParaRPr lang="es-ES" sz="1000" b="1" dirty="0"/>
          </a:p>
        </p:txBody>
      </p:sp>
      <p:sp>
        <p:nvSpPr>
          <p:cNvPr id="71" name="70 CuadroTexto"/>
          <p:cNvSpPr txBox="1"/>
          <p:nvPr/>
        </p:nvSpPr>
        <p:spPr>
          <a:xfrm>
            <a:off x="214282" y="714356"/>
            <a:ext cx="78581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AAT</a:t>
            </a:r>
            <a:r>
              <a:rPr lang="es-ES" sz="1000" b="1" dirty="0" smtClean="0">
                <a:solidFill>
                  <a:srgbClr val="FF0000"/>
                </a:solidFill>
              </a:rPr>
              <a:t>T</a:t>
            </a:r>
            <a:r>
              <a:rPr lang="es-ES" sz="1000" b="1" dirty="0" smtClean="0"/>
              <a:t>TGC</a:t>
            </a:r>
            <a:endParaRPr lang="es-ES" sz="1000" b="1" dirty="0"/>
          </a:p>
        </p:txBody>
      </p:sp>
      <p:sp>
        <p:nvSpPr>
          <p:cNvPr id="72" name="71 CuadroTexto"/>
          <p:cNvSpPr txBox="1"/>
          <p:nvPr/>
        </p:nvSpPr>
        <p:spPr>
          <a:xfrm>
            <a:off x="214282" y="357166"/>
            <a:ext cx="8643998" cy="24622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AATATGCGATGCCCGATTTACGCGTCGGGGATCAAAGACCCAATTAATATGGCGCATGACTAAACAGTAACGGTTTCAGATACATTTAGAGGACTCCTCTCCCTGC</a:t>
            </a:r>
            <a:endParaRPr lang="es-ES" sz="1000" b="1" dirty="0"/>
          </a:p>
        </p:txBody>
      </p:sp>
      <p:sp>
        <p:nvSpPr>
          <p:cNvPr id="73" name="72 CuadroTexto"/>
          <p:cNvSpPr txBox="1"/>
          <p:nvPr/>
        </p:nvSpPr>
        <p:spPr>
          <a:xfrm>
            <a:off x="652434" y="1285860"/>
            <a:ext cx="1204922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GCGATGCCCGAT</a:t>
            </a:r>
            <a:endParaRPr lang="es-ES" sz="1000" b="1" dirty="0"/>
          </a:p>
        </p:txBody>
      </p:sp>
      <p:sp>
        <p:nvSpPr>
          <p:cNvPr id="74" name="73 CuadroTexto"/>
          <p:cNvSpPr txBox="1"/>
          <p:nvPr/>
        </p:nvSpPr>
        <p:spPr>
          <a:xfrm>
            <a:off x="1357290" y="1571612"/>
            <a:ext cx="1071570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GATTTACGCGT</a:t>
            </a:r>
            <a:endParaRPr lang="es-ES" sz="1000" b="1" dirty="0"/>
          </a:p>
        </p:txBody>
      </p:sp>
      <p:sp>
        <p:nvSpPr>
          <p:cNvPr id="75" name="74 CuadroTexto"/>
          <p:cNvSpPr txBox="1"/>
          <p:nvPr/>
        </p:nvSpPr>
        <p:spPr>
          <a:xfrm>
            <a:off x="1928794" y="1857364"/>
            <a:ext cx="1714512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GCGTC</a:t>
            </a:r>
            <a:r>
              <a:rPr lang="es-ES" sz="1000" b="1" dirty="0" smtClean="0">
                <a:solidFill>
                  <a:srgbClr val="FF0000"/>
                </a:solidFill>
              </a:rPr>
              <a:t>GGG</a:t>
            </a:r>
            <a:r>
              <a:rPr lang="es-ES" sz="1000" b="1" dirty="0" smtClean="0"/>
              <a:t>GGGGATCAA</a:t>
            </a:r>
            <a:endParaRPr lang="es-ES" sz="1000" b="1" dirty="0"/>
          </a:p>
        </p:txBody>
      </p:sp>
      <p:sp>
        <p:nvSpPr>
          <p:cNvPr id="76" name="75 CuadroTexto"/>
          <p:cNvSpPr txBox="1"/>
          <p:nvPr/>
        </p:nvSpPr>
        <p:spPr>
          <a:xfrm>
            <a:off x="2857488" y="2143116"/>
            <a:ext cx="114300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AAAGACCCAAT</a:t>
            </a:r>
            <a:endParaRPr lang="es-ES" sz="1000" b="1" dirty="0"/>
          </a:p>
        </p:txBody>
      </p:sp>
      <p:sp>
        <p:nvSpPr>
          <p:cNvPr id="77" name="76 CuadroTexto"/>
          <p:cNvSpPr txBox="1"/>
          <p:nvPr/>
        </p:nvSpPr>
        <p:spPr>
          <a:xfrm>
            <a:off x="3143240" y="2714620"/>
            <a:ext cx="114300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GACCCAATTAAT</a:t>
            </a:r>
            <a:endParaRPr lang="es-ES" sz="1000" b="1" dirty="0"/>
          </a:p>
        </p:txBody>
      </p:sp>
      <p:sp>
        <p:nvSpPr>
          <p:cNvPr id="78" name="77 CuadroTexto"/>
          <p:cNvSpPr txBox="1"/>
          <p:nvPr/>
        </p:nvSpPr>
        <p:spPr>
          <a:xfrm>
            <a:off x="3643306" y="2428868"/>
            <a:ext cx="1357322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ATTAATATGGCGC</a:t>
            </a:r>
            <a:endParaRPr lang="es-ES" sz="1000" b="1" dirty="0"/>
          </a:p>
        </p:txBody>
      </p:sp>
      <p:sp>
        <p:nvSpPr>
          <p:cNvPr id="79" name="78 CuadroTexto"/>
          <p:cNvSpPr txBox="1"/>
          <p:nvPr/>
        </p:nvSpPr>
        <p:spPr>
          <a:xfrm>
            <a:off x="4429124" y="2714620"/>
            <a:ext cx="1428760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CGCATGACTA  CAG</a:t>
            </a:r>
            <a:endParaRPr lang="es-ES" sz="1000" b="1" dirty="0"/>
          </a:p>
        </p:txBody>
      </p:sp>
      <p:sp>
        <p:nvSpPr>
          <p:cNvPr id="80" name="79 CuadroTexto"/>
          <p:cNvSpPr txBox="1"/>
          <p:nvPr/>
        </p:nvSpPr>
        <p:spPr>
          <a:xfrm>
            <a:off x="2357422" y="3000372"/>
            <a:ext cx="1428760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GGGATCAAAGACCCA</a:t>
            </a:r>
            <a:endParaRPr lang="es-ES" sz="1000" b="1" dirty="0"/>
          </a:p>
        </p:txBody>
      </p:sp>
      <p:sp>
        <p:nvSpPr>
          <p:cNvPr id="81" name="80 CuadroTexto"/>
          <p:cNvSpPr txBox="1"/>
          <p:nvPr/>
        </p:nvSpPr>
        <p:spPr>
          <a:xfrm>
            <a:off x="928662" y="2143116"/>
            <a:ext cx="1428760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ATGCCCGATTTACGC</a:t>
            </a:r>
            <a:endParaRPr lang="es-ES" sz="1000" b="1" dirty="0"/>
          </a:p>
        </p:txBody>
      </p:sp>
      <p:sp>
        <p:nvSpPr>
          <p:cNvPr id="82" name="81 CuadroTexto"/>
          <p:cNvSpPr txBox="1"/>
          <p:nvPr/>
        </p:nvSpPr>
        <p:spPr>
          <a:xfrm>
            <a:off x="2143108" y="2428868"/>
            <a:ext cx="1571636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TC</a:t>
            </a:r>
            <a:r>
              <a:rPr lang="es-ES" sz="1000" b="1" dirty="0" smtClean="0">
                <a:solidFill>
                  <a:srgbClr val="FF0000"/>
                </a:solidFill>
              </a:rPr>
              <a:t>GGG</a:t>
            </a:r>
            <a:r>
              <a:rPr lang="es-ES" sz="1000" b="1" dirty="0" smtClean="0"/>
              <a:t>GGGGATCAAAG</a:t>
            </a:r>
            <a:endParaRPr lang="es-ES" sz="1000" b="1" dirty="0"/>
          </a:p>
        </p:txBody>
      </p:sp>
      <p:sp>
        <p:nvSpPr>
          <p:cNvPr id="83" name="82 CuadroTexto"/>
          <p:cNvSpPr txBox="1"/>
          <p:nvPr/>
        </p:nvSpPr>
        <p:spPr>
          <a:xfrm>
            <a:off x="3929058" y="3039903"/>
            <a:ext cx="1285884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ATATGGCGCATGA</a:t>
            </a:r>
            <a:endParaRPr lang="es-ES" sz="1000" b="1" dirty="0"/>
          </a:p>
        </p:txBody>
      </p:sp>
      <p:sp>
        <p:nvSpPr>
          <p:cNvPr id="84" name="83 CuadroTexto"/>
          <p:cNvSpPr txBox="1"/>
          <p:nvPr/>
        </p:nvSpPr>
        <p:spPr>
          <a:xfrm>
            <a:off x="5072066" y="4182911"/>
            <a:ext cx="114300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TA  CAGTAAC</a:t>
            </a:r>
            <a:endParaRPr lang="es-ES" sz="1000" b="1" dirty="0"/>
          </a:p>
        </p:txBody>
      </p:sp>
      <p:sp>
        <p:nvSpPr>
          <p:cNvPr id="85" name="84 CuadroTexto"/>
          <p:cNvSpPr txBox="1"/>
          <p:nvPr/>
        </p:nvSpPr>
        <p:spPr>
          <a:xfrm>
            <a:off x="6929454" y="5040167"/>
            <a:ext cx="1214446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CATTTAGAGGA</a:t>
            </a:r>
            <a:endParaRPr lang="es-ES" sz="1000" b="1" dirty="0"/>
          </a:p>
        </p:txBody>
      </p:sp>
      <p:sp>
        <p:nvSpPr>
          <p:cNvPr id="86" name="85 CuadroTexto"/>
          <p:cNvSpPr txBox="1"/>
          <p:nvPr/>
        </p:nvSpPr>
        <p:spPr>
          <a:xfrm>
            <a:off x="3795690" y="3325655"/>
            <a:ext cx="1633566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TAATATGGCGCATGACT</a:t>
            </a:r>
            <a:endParaRPr lang="es-ES" sz="1000" b="1" dirty="0"/>
          </a:p>
        </p:txBody>
      </p:sp>
      <p:sp>
        <p:nvSpPr>
          <p:cNvPr id="87" name="86 CuadroTexto"/>
          <p:cNvSpPr txBox="1"/>
          <p:nvPr/>
        </p:nvSpPr>
        <p:spPr>
          <a:xfrm>
            <a:off x="5500694" y="3897159"/>
            <a:ext cx="140972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AGTAACGGTTTCAG</a:t>
            </a:r>
            <a:endParaRPr lang="es-ES" sz="1000" b="1" dirty="0"/>
          </a:p>
        </p:txBody>
      </p:sp>
      <p:sp>
        <p:nvSpPr>
          <p:cNvPr id="88" name="87 CuadroTexto"/>
          <p:cNvSpPr txBox="1"/>
          <p:nvPr/>
        </p:nvSpPr>
        <p:spPr>
          <a:xfrm>
            <a:off x="4814870" y="3611407"/>
            <a:ext cx="161451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GACTA  CAGTAACGGT</a:t>
            </a:r>
            <a:endParaRPr lang="es-ES" sz="1000" b="1" dirty="0"/>
          </a:p>
        </p:txBody>
      </p:sp>
      <p:sp>
        <p:nvSpPr>
          <p:cNvPr id="89" name="88 CuadroTexto"/>
          <p:cNvSpPr txBox="1"/>
          <p:nvPr/>
        </p:nvSpPr>
        <p:spPr>
          <a:xfrm>
            <a:off x="6253154" y="4182911"/>
            <a:ext cx="1176366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TTCAGATACATT</a:t>
            </a:r>
            <a:endParaRPr lang="es-ES" sz="1000" b="1" dirty="0"/>
          </a:p>
        </p:txBody>
      </p:sp>
      <p:sp>
        <p:nvSpPr>
          <p:cNvPr id="90" name="89 CuadroTexto"/>
          <p:cNvSpPr txBox="1"/>
          <p:nvPr/>
        </p:nvSpPr>
        <p:spPr>
          <a:xfrm>
            <a:off x="7215206" y="5325919"/>
            <a:ext cx="1285884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TAGAGGACTCCTCT</a:t>
            </a:r>
            <a:endParaRPr lang="es-ES" sz="1000" b="1" dirty="0"/>
          </a:p>
        </p:txBody>
      </p:sp>
      <p:sp>
        <p:nvSpPr>
          <p:cNvPr id="91" name="90 CuadroTexto"/>
          <p:cNvSpPr txBox="1"/>
          <p:nvPr/>
        </p:nvSpPr>
        <p:spPr>
          <a:xfrm>
            <a:off x="6786578" y="4468663"/>
            <a:ext cx="1085880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ACATTTAGAGG</a:t>
            </a:r>
            <a:endParaRPr lang="es-ES" sz="1000" b="1" dirty="0"/>
          </a:p>
        </p:txBody>
      </p:sp>
      <p:sp>
        <p:nvSpPr>
          <p:cNvPr id="92" name="91 CuadroTexto"/>
          <p:cNvSpPr txBox="1"/>
          <p:nvPr/>
        </p:nvSpPr>
        <p:spPr>
          <a:xfrm>
            <a:off x="7281858" y="5611671"/>
            <a:ext cx="1290670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AGAGGACTCCTCTC</a:t>
            </a:r>
            <a:endParaRPr lang="es-ES" sz="1000" b="1" dirty="0"/>
          </a:p>
        </p:txBody>
      </p:sp>
      <p:sp>
        <p:nvSpPr>
          <p:cNvPr id="93" name="92 CuadroTexto"/>
          <p:cNvSpPr txBox="1"/>
          <p:nvPr/>
        </p:nvSpPr>
        <p:spPr>
          <a:xfrm>
            <a:off x="7729534" y="5897423"/>
            <a:ext cx="1271622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ACTCCTCTCCCTGC</a:t>
            </a:r>
            <a:endParaRPr lang="es-ES" sz="1000" b="1" dirty="0"/>
          </a:p>
        </p:txBody>
      </p:sp>
      <p:sp>
        <p:nvSpPr>
          <p:cNvPr id="94" name="93 CuadroTexto"/>
          <p:cNvSpPr txBox="1"/>
          <p:nvPr/>
        </p:nvSpPr>
        <p:spPr>
          <a:xfrm>
            <a:off x="319030" y="1000108"/>
            <a:ext cx="1109698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AT</a:t>
            </a:r>
            <a:r>
              <a:rPr lang="es-ES" sz="1000" b="1" dirty="0" smtClean="0">
                <a:solidFill>
                  <a:srgbClr val="FF0000"/>
                </a:solidFill>
              </a:rPr>
              <a:t>T</a:t>
            </a:r>
            <a:r>
              <a:rPr lang="es-ES" sz="1000" b="1" dirty="0" smtClean="0"/>
              <a:t>TGCGATG</a:t>
            </a:r>
            <a:endParaRPr lang="es-ES" sz="1000" b="1" dirty="0"/>
          </a:p>
        </p:txBody>
      </p:sp>
      <p:sp>
        <p:nvSpPr>
          <p:cNvPr id="95" name="94 CuadroTexto"/>
          <p:cNvSpPr txBox="1"/>
          <p:nvPr/>
        </p:nvSpPr>
        <p:spPr>
          <a:xfrm>
            <a:off x="8143900" y="571480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hg19</a:t>
            </a:r>
            <a:endParaRPr lang="es-ES" sz="2000" b="1" dirty="0"/>
          </a:p>
        </p:txBody>
      </p:sp>
      <p:sp>
        <p:nvSpPr>
          <p:cNvPr id="96" name="95 Elipse"/>
          <p:cNvSpPr/>
          <p:nvPr/>
        </p:nvSpPr>
        <p:spPr>
          <a:xfrm>
            <a:off x="428596" y="642918"/>
            <a:ext cx="357190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96 Elipse"/>
          <p:cNvSpPr/>
          <p:nvPr/>
        </p:nvSpPr>
        <p:spPr>
          <a:xfrm>
            <a:off x="428596" y="928670"/>
            <a:ext cx="357190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8" name="97 Elipse"/>
          <p:cNvSpPr/>
          <p:nvPr/>
        </p:nvSpPr>
        <p:spPr>
          <a:xfrm>
            <a:off x="2214546" y="1785926"/>
            <a:ext cx="928694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99 Elipse"/>
          <p:cNvSpPr/>
          <p:nvPr/>
        </p:nvSpPr>
        <p:spPr>
          <a:xfrm>
            <a:off x="5143504" y="2643182"/>
            <a:ext cx="357190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100 Elipse"/>
          <p:cNvSpPr/>
          <p:nvPr/>
        </p:nvSpPr>
        <p:spPr>
          <a:xfrm>
            <a:off x="5143504" y="3571876"/>
            <a:ext cx="357190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Elipse"/>
          <p:cNvSpPr/>
          <p:nvPr/>
        </p:nvSpPr>
        <p:spPr>
          <a:xfrm>
            <a:off x="5143504" y="4143380"/>
            <a:ext cx="357190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102 Elipse"/>
          <p:cNvSpPr/>
          <p:nvPr/>
        </p:nvSpPr>
        <p:spPr>
          <a:xfrm>
            <a:off x="428596" y="285728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Elipse"/>
          <p:cNvSpPr/>
          <p:nvPr/>
        </p:nvSpPr>
        <p:spPr>
          <a:xfrm>
            <a:off x="2214546" y="285728"/>
            <a:ext cx="642942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5" name="104 Elipse"/>
          <p:cNvSpPr/>
          <p:nvPr/>
        </p:nvSpPr>
        <p:spPr>
          <a:xfrm>
            <a:off x="2214546" y="2357430"/>
            <a:ext cx="928694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6" name="105 Elipse"/>
          <p:cNvSpPr/>
          <p:nvPr/>
        </p:nvSpPr>
        <p:spPr>
          <a:xfrm>
            <a:off x="5143504" y="285728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197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98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99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0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1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2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203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208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9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0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1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2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3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4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5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6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7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8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9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0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1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2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3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4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5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6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7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8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9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0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1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2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4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5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6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7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6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7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4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5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6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7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4" name="53 Documento"/>
          <p:cNvSpPr/>
          <p:nvPr/>
        </p:nvSpPr>
        <p:spPr>
          <a:xfrm>
            <a:off x="6858016" y="1785926"/>
            <a:ext cx="2143140" cy="857256"/>
          </a:xfrm>
          <a:prstGeom prst="flowChartDocumen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75" name="52 Documento"/>
          <p:cNvSpPr/>
          <p:nvPr/>
        </p:nvSpPr>
        <p:spPr>
          <a:xfrm>
            <a:off x="4071934" y="1785926"/>
            <a:ext cx="1357322" cy="1071570"/>
          </a:xfrm>
          <a:prstGeom prst="flowChartDocumen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cxnSp>
        <p:nvCxnSpPr>
          <p:cNvPr id="76" name="1 Conector recto"/>
          <p:cNvCxnSpPr/>
          <p:nvPr/>
        </p:nvCxnSpPr>
        <p:spPr>
          <a:xfrm>
            <a:off x="4292742" y="2236878"/>
            <a:ext cx="779324" cy="334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2 Conector recto"/>
          <p:cNvCxnSpPr/>
          <p:nvPr/>
        </p:nvCxnSpPr>
        <p:spPr>
          <a:xfrm>
            <a:off x="4818786" y="2126630"/>
            <a:ext cx="324718" cy="164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3 Conector recto"/>
          <p:cNvCxnSpPr/>
          <p:nvPr/>
        </p:nvCxnSpPr>
        <p:spPr>
          <a:xfrm>
            <a:off x="4364180" y="2076143"/>
            <a:ext cx="779324" cy="66973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4 Conector recto"/>
          <p:cNvCxnSpPr/>
          <p:nvPr/>
        </p:nvCxnSpPr>
        <p:spPr>
          <a:xfrm>
            <a:off x="4377169" y="2420625"/>
            <a:ext cx="909211" cy="8243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5 Conector recto"/>
          <p:cNvCxnSpPr/>
          <p:nvPr/>
        </p:nvCxnSpPr>
        <p:spPr>
          <a:xfrm flipV="1">
            <a:off x="4299237" y="2214554"/>
            <a:ext cx="844267" cy="214414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6 Conector recto"/>
          <p:cNvCxnSpPr/>
          <p:nvPr/>
        </p:nvCxnSpPr>
        <p:spPr>
          <a:xfrm>
            <a:off x="4149866" y="2136934"/>
            <a:ext cx="779324" cy="6182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7 Conector recto"/>
          <p:cNvCxnSpPr/>
          <p:nvPr/>
        </p:nvCxnSpPr>
        <p:spPr>
          <a:xfrm rot="16200000" flipH="1">
            <a:off x="4285454" y="2001033"/>
            <a:ext cx="500861" cy="213521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 Conector recto"/>
          <p:cNvCxnSpPr/>
          <p:nvPr/>
        </p:nvCxnSpPr>
        <p:spPr>
          <a:xfrm>
            <a:off x="4214810" y="2000240"/>
            <a:ext cx="785818" cy="14287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9 Conector recto"/>
          <p:cNvCxnSpPr/>
          <p:nvPr/>
        </p:nvCxnSpPr>
        <p:spPr>
          <a:xfrm>
            <a:off x="4708382" y="2061374"/>
            <a:ext cx="649436" cy="103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10 Conector recto"/>
          <p:cNvCxnSpPr/>
          <p:nvPr/>
        </p:nvCxnSpPr>
        <p:spPr>
          <a:xfrm>
            <a:off x="4578494" y="2227949"/>
            <a:ext cx="779324" cy="20091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11 Conector recto"/>
          <p:cNvCxnSpPr/>
          <p:nvPr/>
        </p:nvCxnSpPr>
        <p:spPr>
          <a:xfrm flipV="1">
            <a:off x="4292742" y="2000240"/>
            <a:ext cx="779324" cy="283690"/>
          </a:xfrm>
          <a:prstGeom prst="line">
            <a:avLst/>
          </a:prstGeom>
          <a:ln w="57150">
            <a:solidFill>
              <a:srgbClr val="F782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2" descr="http://corelabs.cgrb.oregonstate.edu/sites/default/files/HTS_HISeq20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60" y="1571612"/>
            <a:ext cx="1833546" cy="1375160"/>
          </a:xfrm>
          <a:prstGeom prst="rect">
            <a:avLst/>
          </a:prstGeom>
          <a:noFill/>
        </p:spPr>
      </p:pic>
      <p:sp>
        <p:nvSpPr>
          <p:cNvPr id="88" name="13 CuadroTexto"/>
          <p:cNvSpPr txBox="1"/>
          <p:nvPr/>
        </p:nvSpPr>
        <p:spPr>
          <a:xfrm>
            <a:off x="4000496" y="2457386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err="1" smtClean="0"/>
              <a:t>FastQ</a:t>
            </a:r>
            <a:endParaRPr lang="es-ES" sz="2000" b="1" dirty="0"/>
          </a:p>
        </p:txBody>
      </p:sp>
      <p:cxnSp>
        <p:nvCxnSpPr>
          <p:cNvPr id="89" name="28 Conector recto"/>
          <p:cNvCxnSpPr/>
          <p:nvPr/>
        </p:nvCxnSpPr>
        <p:spPr>
          <a:xfrm>
            <a:off x="7500958" y="2284404"/>
            <a:ext cx="85725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29 Conector recto"/>
          <p:cNvCxnSpPr/>
          <p:nvPr/>
        </p:nvCxnSpPr>
        <p:spPr>
          <a:xfrm>
            <a:off x="8143900" y="2000240"/>
            <a:ext cx="64294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30 Conector recto"/>
          <p:cNvCxnSpPr/>
          <p:nvPr/>
        </p:nvCxnSpPr>
        <p:spPr>
          <a:xfrm>
            <a:off x="7929586" y="2071678"/>
            <a:ext cx="857256" cy="1588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31 Conector recto"/>
          <p:cNvCxnSpPr/>
          <p:nvPr/>
        </p:nvCxnSpPr>
        <p:spPr>
          <a:xfrm>
            <a:off x="6929454" y="2212966"/>
            <a:ext cx="1071570" cy="1588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32 Conector recto"/>
          <p:cNvCxnSpPr/>
          <p:nvPr/>
        </p:nvCxnSpPr>
        <p:spPr>
          <a:xfrm>
            <a:off x="8001024" y="2212966"/>
            <a:ext cx="928694" cy="1588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33 Conector recto"/>
          <p:cNvCxnSpPr/>
          <p:nvPr/>
        </p:nvCxnSpPr>
        <p:spPr>
          <a:xfrm>
            <a:off x="7000892" y="2071678"/>
            <a:ext cx="928694" cy="1588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34 Conector recto"/>
          <p:cNvCxnSpPr/>
          <p:nvPr/>
        </p:nvCxnSpPr>
        <p:spPr>
          <a:xfrm rot="10800000" flipV="1">
            <a:off x="8214544" y="1928008"/>
            <a:ext cx="500860" cy="794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35 Conector recto"/>
          <p:cNvCxnSpPr/>
          <p:nvPr/>
        </p:nvCxnSpPr>
        <p:spPr>
          <a:xfrm>
            <a:off x="7929586" y="2143116"/>
            <a:ext cx="714380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36 Conector recto"/>
          <p:cNvCxnSpPr/>
          <p:nvPr/>
        </p:nvCxnSpPr>
        <p:spPr>
          <a:xfrm>
            <a:off x="7286644" y="2000240"/>
            <a:ext cx="85725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37 Conector recto"/>
          <p:cNvCxnSpPr/>
          <p:nvPr/>
        </p:nvCxnSpPr>
        <p:spPr>
          <a:xfrm>
            <a:off x="7358082" y="1928802"/>
            <a:ext cx="857256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38 Conector recto"/>
          <p:cNvCxnSpPr/>
          <p:nvPr/>
        </p:nvCxnSpPr>
        <p:spPr>
          <a:xfrm>
            <a:off x="7143768" y="2143116"/>
            <a:ext cx="857256" cy="1588"/>
          </a:xfrm>
          <a:prstGeom prst="line">
            <a:avLst/>
          </a:prstGeom>
          <a:ln w="57150">
            <a:solidFill>
              <a:srgbClr val="F782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51 CuadroTexto"/>
          <p:cNvSpPr txBox="1"/>
          <p:nvPr/>
        </p:nvSpPr>
        <p:spPr>
          <a:xfrm>
            <a:off x="5643570" y="150017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Alineación </a:t>
            </a:r>
            <a:r>
              <a:rPr lang="es-ES" dirty="0" smtClean="0"/>
              <a:t>(BWA)</a:t>
            </a:r>
            <a:endParaRPr lang="es-ES" dirty="0"/>
          </a:p>
        </p:txBody>
      </p:sp>
      <p:sp>
        <p:nvSpPr>
          <p:cNvPr id="103" name="54 CuadroTexto"/>
          <p:cNvSpPr txBox="1"/>
          <p:nvPr/>
        </p:nvSpPr>
        <p:spPr>
          <a:xfrm>
            <a:off x="6858016" y="224307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smtClean="0"/>
              <a:t>SAM</a:t>
            </a:r>
            <a:endParaRPr lang="es-ES" sz="2000" b="1" dirty="0"/>
          </a:p>
        </p:txBody>
      </p:sp>
      <p:sp>
        <p:nvSpPr>
          <p:cNvPr id="105" name="56 CuadroTexto"/>
          <p:cNvSpPr txBox="1"/>
          <p:nvPr/>
        </p:nvSpPr>
        <p:spPr>
          <a:xfrm>
            <a:off x="5929322" y="2857496"/>
            <a:ext cx="185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Transformación </a:t>
            </a:r>
            <a:r>
              <a:rPr lang="es-ES" sz="1600" dirty="0" smtClean="0"/>
              <a:t>(</a:t>
            </a:r>
            <a:r>
              <a:rPr lang="es-ES" sz="1600" dirty="0" err="1" smtClean="0"/>
              <a:t>Picard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sp>
        <p:nvSpPr>
          <p:cNvPr id="106" name="57 Documento"/>
          <p:cNvSpPr/>
          <p:nvPr/>
        </p:nvSpPr>
        <p:spPr>
          <a:xfrm>
            <a:off x="7314298" y="3743270"/>
            <a:ext cx="1329668" cy="714380"/>
          </a:xfrm>
          <a:prstGeom prst="flowChartDocumen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cxnSp>
        <p:nvCxnSpPr>
          <p:cNvPr id="107" name="58 Conector recto"/>
          <p:cNvCxnSpPr/>
          <p:nvPr/>
        </p:nvCxnSpPr>
        <p:spPr>
          <a:xfrm>
            <a:off x="7706055" y="4170522"/>
            <a:ext cx="487057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59 Conector recto"/>
          <p:cNvCxnSpPr/>
          <p:nvPr/>
        </p:nvCxnSpPr>
        <p:spPr>
          <a:xfrm>
            <a:off x="8100116" y="3886358"/>
            <a:ext cx="36529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60 Conector recto"/>
          <p:cNvCxnSpPr/>
          <p:nvPr/>
        </p:nvCxnSpPr>
        <p:spPr>
          <a:xfrm>
            <a:off x="7957240" y="3957796"/>
            <a:ext cx="487057" cy="1588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61 Conector recto"/>
          <p:cNvCxnSpPr/>
          <p:nvPr/>
        </p:nvCxnSpPr>
        <p:spPr>
          <a:xfrm>
            <a:off x="7348419" y="4099084"/>
            <a:ext cx="608821" cy="1588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62 Conector recto"/>
          <p:cNvCxnSpPr/>
          <p:nvPr/>
        </p:nvCxnSpPr>
        <p:spPr>
          <a:xfrm>
            <a:off x="8028678" y="4099084"/>
            <a:ext cx="527645" cy="1588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63 Conector recto"/>
          <p:cNvCxnSpPr/>
          <p:nvPr/>
        </p:nvCxnSpPr>
        <p:spPr>
          <a:xfrm>
            <a:off x="7429595" y="3957796"/>
            <a:ext cx="527645" cy="1588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64 Conector recto"/>
          <p:cNvCxnSpPr/>
          <p:nvPr/>
        </p:nvCxnSpPr>
        <p:spPr>
          <a:xfrm rot="10800000">
            <a:off x="8100117" y="3814708"/>
            <a:ext cx="84676" cy="900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65 Conector recto"/>
          <p:cNvCxnSpPr/>
          <p:nvPr/>
        </p:nvCxnSpPr>
        <p:spPr>
          <a:xfrm>
            <a:off x="8028678" y="4029234"/>
            <a:ext cx="405881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66 Conector recto"/>
          <p:cNvCxnSpPr/>
          <p:nvPr/>
        </p:nvCxnSpPr>
        <p:spPr>
          <a:xfrm>
            <a:off x="7613059" y="3886358"/>
            <a:ext cx="487057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67 Conector recto"/>
          <p:cNvCxnSpPr/>
          <p:nvPr/>
        </p:nvCxnSpPr>
        <p:spPr>
          <a:xfrm>
            <a:off x="7563179" y="3814920"/>
            <a:ext cx="487057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68 Conector recto"/>
          <p:cNvCxnSpPr/>
          <p:nvPr/>
        </p:nvCxnSpPr>
        <p:spPr>
          <a:xfrm>
            <a:off x="7541621" y="4029234"/>
            <a:ext cx="487057" cy="1588"/>
          </a:xfrm>
          <a:prstGeom prst="line">
            <a:avLst/>
          </a:prstGeom>
          <a:ln w="57150">
            <a:solidFill>
              <a:srgbClr val="F782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69 CuadroTexto"/>
          <p:cNvSpPr txBox="1"/>
          <p:nvPr/>
        </p:nvSpPr>
        <p:spPr>
          <a:xfrm>
            <a:off x="7286644" y="410046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smtClean="0"/>
              <a:t>BAM</a:t>
            </a:r>
            <a:endParaRPr lang="es-ES" sz="2000" b="1" dirty="0"/>
          </a:p>
        </p:txBody>
      </p:sp>
      <p:sp>
        <p:nvSpPr>
          <p:cNvPr id="119" name="104 CuadroTexto"/>
          <p:cNvSpPr txBox="1"/>
          <p:nvPr/>
        </p:nvSpPr>
        <p:spPr>
          <a:xfrm>
            <a:off x="6286512" y="4429132"/>
            <a:ext cx="15716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Localización de variantes </a:t>
            </a:r>
            <a:r>
              <a:rPr lang="es-ES" sz="1600" dirty="0" smtClean="0"/>
              <a:t>(GATK)</a:t>
            </a:r>
            <a:endParaRPr lang="es-ES" sz="1600" dirty="0"/>
          </a:p>
        </p:txBody>
      </p:sp>
      <p:sp>
        <p:nvSpPr>
          <p:cNvPr id="120" name="105 CuadroTexto"/>
          <p:cNvSpPr txBox="1"/>
          <p:nvPr/>
        </p:nvSpPr>
        <p:spPr>
          <a:xfrm>
            <a:off x="2238344" y="164305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/>
              <a:t>Secuenciación</a:t>
            </a:r>
            <a:endParaRPr lang="es-ES" b="1" dirty="0"/>
          </a:p>
        </p:txBody>
      </p:sp>
      <p:sp>
        <p:nvSpPr>
          <p:cNvPr id="122" name="145 Multidocumento"/>
          <p:cNvSpPr/>
          <p:nvPr/>
        </p:nvSpPr>
        <p:spPr>
          <a:xfrm>
            <a:off x="7358082" y="5814972"/>
            <a:ext cx="1214446" cy="857256"/>
          </a:xfrm>
          <a:prstGeom prst="flowChartMultidocumen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23" name="146 CuadroTexto"/>
          <p:cNvSpPr txBox="1"/>
          <p:nvPr/>
        </p:nvSpPr>
        <p:spPr>
          <a:xfrm>
            <a:off x="7358082" y="602928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 smtClean="0"/>
              <a:t>O ___   O ____   O____  O ____  O ___ O____   O ____ O ____ O ____  </a:t>
            </a:r>
          </a:p>
          <a:p>
            <a:r>
              <a:rPr lang="es-ES" sz="800" dirty="0" smtClean="0"/>
              <a:t>                O- ___</a:t>
            </a:r>
            <a:endParaRPr lang="es-ES" sz="800" dirty="0"/>
          </a:p>
        </p:txBody>
      </p:sp>
      <p:sp>
        <p:nvSpPr>
          <p:cNvPr id="124" name="143 CuadroTexto"/>
          <p:cNvSpPr txBox="1"/>
          <p:nvPr/>
        </p:nvSpPr>
        <p:spPr>
          <a:xfrm>
            <a:off x="7286644" y="6315038"/>
            <a:ext cx="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 smtClean="0"/>
              <a:t>VCF</a:t>
            </a:r>
            <a:endParaRPr lang="es-ES" sz="2000" b="1" dirty="0"/>
          </a:p>
        </p:txBody>
      </p:sp>
      <p:sp>
        <p:nvSpPr>
          <p:cNvPr id="125" name="147 Flecha derecha"/>
          <p:cNvSpPr/>
          <p:nvPr/>
        </p:nvSpPr>
        <p:spPr>
          <a:xfrm rot="10800000">
            <a:off x="5715008" y="5857891"/>
            <a:ext cx="1285884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26" name="148 CuadroTexto"/>
          <p:cNvSpPr txBox="1"/>
          <p:nvPr/>
        </p:nvSpPr>
        <p:spPr>
          <a:xfrm>
            <a:off x="5786446" y="5357826"/>
            <a:ext cx="1571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Calidad de las variantes</a:t>
            </a:r>
          </a:p>
          <a:p>
            <a:pPr algn="ctr"/>
            <a:endParaRPr lang="es-ES" sz="1200" b="1" dirty="0" smtClean="0"/>
          </a:p>
          <a:p>
            <a:pPr algn="ctr"/>
            <a:r>
              <a:rPr lang="es-ES" sz="1600" dirty="0" smtClean="0"/>
              <a:t>(GATK)</a:t>
            </a:r>
            <a:endParaRPr lang="es-ES" sz="1600" dirty="0"/>
          </a:p>
        </p:txBody>
      </p:sp>
      <p:sp>
        <p:nvSpPr>
          <p:cNvPr id="127" name="149 Multidocumento"/>
          <p:cNvSpPr/>
          <p:nvPr/>
        </p:nvSpPr>
        <p:spPr>
          <a:xfrm>
            <a:off x="4238608" y="5786454"/>
            <a:ext cx="1214446" cy="857256"/>
          </a:xfrm>
          <a:prstGeom prst="flowChartMultidocumen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28" name="150 CuadroTexto"/>
          <p:cNvSpPr txBox="1"/>
          <p:nvPr/>
        </p:nvSpPr>
        <p:spPr>
          <a:xfrm>
            <a:off x="4238608" y="600076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b="1" dirty="0" smtClean="0">
                <a:solidFill>
                  <a:srgbClr val="FF0000"/>
                </a:solidFill>
              </a:rPr>
              <a:t>O ___   O ____</a:t>
            </a:r>
            <a:r>
              <a:rPr lang="es-ES" sz="800" b="1" dirty="0" smtClean="0"/>
              <a:t>   </a:t>
            </a:r>
            <a:r>
              <a:rPr lang="es-ES" sz="800" b="1" dirty="0" smtClean="0">
                <a:solidFill>
                  <a:srgbClr val="13DF18"/>
                </a:solidFill>
              </a:rPr>
              <a:t>O____  </a:t>
            </a:r>
            <a:r>
              <a:rPr lang="es-ES" sz="800" b="1" dirty="0" smtClean="0">
                <a:solidFill>
                  <a:srgbClr val="FF0000"/>
                </a:solidFill>
              </a:rPr>
              <a:t>O ____  </a:t>
            </a:r>
            <a:r>
              <a:rPr lang="es-ES" sz="800" b="1" dirty="0" smtClean="0">
                <a:solidFill>
                  <a:srgbClr val="13DF18"/>
                </a:solidFill>
              </a:rPr>
              <a:t>O ___ O____   O ____ </a:t>
            </a:r>
            <a:r>
              <a:rPr lang="es-ES" sz="800" b="1" dirty="0" smtClean="0">
                <a:solidFill>
                  <a:srgbClr val="FF0000"/>
                </a:solidFill>
              </a:rPr>
              <a:t>O ____ O ____  </a:t>
            </a:r>
          </a:p>
          <a:p>
            <a:r>
              <a:rPr lang="es-ES" sz="800" b="1" dirty="0" smtClean="0">
                <a:solidFill>
                  <a:srgbClr val="FF0000"/>
                </a:solidFill>
              </a:rPr>
              <a:t>O ____ O ____</a:t>
            </a:r>
            <a:endParaRPr lang="es-ES" sz="800" b="1" dirty="0">
              <a:solidFill>
                <a:srgbClr val="FF0000"/>
              </a:solidFill>
            </a:endParaRPr>
          </a:p>
        </p:txBody>
      </p:sp>
      <p:sp>
        <p:nvSpPr>
          <p:cNvPr id="129" name="152 Flecha derecha"/>
          <p:cNvSpPr/>
          <p:nvPr/>
        </p:nvSpPr>
        <p:spPr>
          <a:xfrm rot="10800000">
            <a:off x="2786050" y="5857892"/>
            <a:ext cx="1000132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30" name="153 CuadroTexto"/>
          <p:cNvSpPr txBox="1"/>
          <p:nvPr/>
        </p:nvSpPr>
        <p:spPr>
          <a:xfrm>
            <a:off x="2571736" y="5567622"/>
            <a:ext cx="15716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Filtrado</a:t>
            </a:r>
          </a:p>
          <a:p>
            <a:pPr algn="ctr"/>
            <a:endParaRPr lang="es-ES" dirty="0" smtClean="0"/>
          </a:p>
          <a:p>
            <a:pPr algn="ctr"/>
            <a:r>
              <a:rPr lang="es-ES" sz="1600" dirty="0" smtClean="0"/>
              <a:t>(ANNOVAR y </a:t>
            </a:r>
            <a:r>
              <a:rPr lang="es-ES" sz="1600" dirty="0" err="1" smtClean="0"/>
              <a:t>KGGSeq</a:t>
            </a:r>
            <a:r>
              <a:rPr lang="es-ES" sz="1600" dirty="0" smtClean="0"/>
              <a:t>)</a:t>
            </a:r>
            <a:endParaRPr lang="es-ES" sz="1600" dirty="0"/>
          </a:p>
        </p:txBody>
      </p:sp>
      <p:pic>
        <p:nvPicPr>
          <p:cNvPr id="131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67" y="5593387"/>
            <a:ext cx="1810669" cy="1121761"/>
          </a:xfrm>
          <a:prstGeom prst="rect">
            <a:avLst/>
          </a:prstGeom>
        </p:spPr>
      </p:pic>
      <p:sp>
        <p:nvSpPr>
          <p:cNvPr id="137" name="136 Rectángulo"/>
          <p:cNvSpPr/>
          <p:nvPr/>
        </p:nvSpPr>
        <p:spPr>
          <a:xfrm>
            <a:off x="0" y="0"/>
            <a:ext cx="9144032" cy="1500174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9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 y métodos: Análisis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" name="Text Box 72"/>
          <p:cNvSpPr txBox="1">
            <a:spLocks noChangeArrowheads="1"/>
          </p:cNvSpPr>
          <p:nvPr/>
        </p:nvSpPr>
        <p:spPr bwMode="auto">
          <a:xfrm>
            <a:off x="5214942" y="4043140"/>
            <a:ext cx="2374900" cy="1600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400" dirty="0" smtClean="0">
                <a:latin typeface="Corbel" pitchFamily="34" charset="0"/>
              </a:rPr>
              <a:t>Etiquetas:</a:t>
            </a:r>
          </a:p>
          <a:p>
            <a:pPr>
              <a:buFont typeface="Wingdings" pitchFamily="2" charset="2"/>
              <a:buChar char="Ø"/>
            </a:pPr>
            <a:r>
              <a:rPr lang="es-ES" sz="1400" dirty="0" err="1" smtClean="0">
                <a:latin typeface="Corbel" pitchFamily="34" charset="0"/>
              </a:rPr>
              <a:t>SnpCluster</a:t>
            </a:r>
            <a:r>
              <a:rPr lang="es-ES" sz="1400" dirty="0" smtClean="0">
                <a:latin typeface="Corbel" pitchFamily="34" charset="0"/>
              </a:rPr>
              <a:t> </a:t>
            </a:r>
            <a:endParaRPr lang="es-ES" sz="1400" dirty="0">
              <a:latin typeface="Corbe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1400" dirty="0">
                <a:latin typeface="Corbel" pitchFamily="34" charset="0"/>
              </a:rPr>
              <a:t>HARD_TO_VALIDATE</a:t>
            </a:r>
          </a:p>
          <a:p>
            <a:pPr>
              <a:buFont typeface="Wingdings" pitchFamily="2" charset="2"/>
              <a:buChar char="Ø"/>
            </a:pPr>
            <a:r>
              <a:rPr lang="es-ES" sz="1400" dirty="0" err="1">
                <a:latin typeface="Corbel" pitchFamily="34" charset="0"/>
              </a:rPr>
              <a:t>LowCoverage</a:t>
            </a:r>
            <a:endParaRPr lang="es-ES" sz="1400" dirty="0">
              <a:latin typeface="Corbe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1400" dirty="0" err="1">
                <a:latin typeface="Corbel" pitchFamily="34" charset="0"/>
              </a:rPr>
              <a:t>VeryLowQual</a:t>
            </a:r>
            <a:r>
              <a:rPr lang="es-ES" sz="1400" dirty="0">
                <a:latin typeface="Corbel" pitchFamily="34" charset="0"/>
              </a:rPr>
              <a:t> y </a:t>
            </a:r>
            <a:r>
              <a:rPr lang="es-ES" sz="1400" dirty="0" err="1" smtClean="0">
                <a:latin typeface="Corbel" pitchFamily="34" charset="0"/>
              </a:rPr>
              <a:t>LowQual</a:t>
            </a:r>
            <a:endParaRPr lang="es-ES" sz="1400" dirty="0">
              <a:latin typeface="Corbe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1400" dirty="0" err="1">
                <a:latin typeface="Corbel" pitchFamily="34" charset="0"/>
              </a:rPr>
              <a:t>StrandBias</a:t>
            </a:r>
            <a:r>
              <a:rPr lang="es-ES" sz="1400" dirty="0">
                <a:latin typeface="Corbe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s-ES_tradnl" sz="1400" dirty="0">
                <a:latin typeface="Corbel" pitchFamily="34" charset="0"/>
              </a:rPr>
              <a:t>PASS</a:t>
            </a:r>
            <a:endParaRPr lang="es-ES" sz="1400" dirty="0">
              <a:latin typeface="Corbel" pitchFamily="34" charset="0"/>
            </a:endParaRPr>
          </a:p>
        </p:txBody>
      </p:sp>
      <p:sp>
        <p:nvSpPr>
          <p:cNvPr id="134" name="49 Flecha derecha"/>
          <p:cNvSpPr/>
          <p:nvPr/>
        </p:nvSpPr>
        <p:spPr>
          <a:xfrm>
            <a:off x="2595563" y="2071688"/>
            <a:ext cx="857250" cy="285750"/>
          </a:xfrm>
          <a:prstGeom prst="right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5" name="76 Flecha derecha"/>
          <p:cNvSpPr/>
          <p:nvPr/>
        </p:nvSpPr>
        <p:spPr>
          <a:xfrm>
            <a:off x="5929313" y="2071688"/>
            <a:ext cx="714375" cy="285750"/>
          </a:xfrm>
          <a:prstGeom prst="right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0" name="76 Flecha derecha"/>
          <p:cNvSpPr/>
          <p:nvPr/>
        </p:nvSpPr>
        <p:spPr>
          <a:xfrm rot="5400000">
            <a:off x="7500960" y="3071813"/>
            <a:ext cx="714375" cy="285750"/>
          </a:xfrm>
          <a:prstGeom prst="right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2" name="142 Flecha derecha"/>
          <p:cNvSpPr/>
          <p:nvPr/>
        </p:nvSpPr>
        <p:spPr>
          <a:xfrm rot="5400000">
            <a:off x="7429500" y="5000625"/>
            <a:ext cx="857250" cy="285750"/>
          </a:xfrm>
          <a:prstGeom prst="right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3A4A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3A4A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/>
      <p:bldP spid="1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68 Grupo"/>
          <p:cNvGrpSpPr/>
          <p:nvPr/>
        </p:nvGrpSpPr>
        <p:grpSpPr>
          <a:xfrm>
            <a:off x="0" y="-24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75" name="74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6" name="75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7" name="76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8" name="77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9" name="78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0" name="79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81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86" name="85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7" name="86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8" name="87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9" name="88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0" name="89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1" name="90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2" name="91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3" name="92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4" name="93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5" name="94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6" name="95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7" name="96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8" name="97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9" name="98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0" name="99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1" name="100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" name="101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" name="102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4" name="103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5" name="104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6" name="105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7" name="106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8" name="107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9" name="108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0" name="109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110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2" name="111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3" name="112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4" name="113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5" name="114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115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116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117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118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119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120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121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122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123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124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125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126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127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128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129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130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81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3" name="82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" name="83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" name="84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1" name="Objeto 3"/>
          <p:cNvPicPr>
            <a:picLocks noChangeArrowheads="1"/>
          </p:cNvPicPr>
          <p:nvPr/>
        </p:nvPicPr>
        <p:blipFill>
          <a:blip r:embed="rId3"/>
          <a:srcRect r="-23" b="-398"/>
          <a:stretch>
            <a:fillRect/>
          </a:stretch>
        </p:blipFill>
        <p:spPr bwMode="auto">
          <a:xfrm>
            <a:off x="323850" y="2060575"/>
            <a:ext cx="842486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71 Rectángulo"/>
          <p:cNvSpPr/>
          <p:nvPr/>
        </p:nvSpPr>
        <p:spPr>
          <a:xfrm>
            <a:off x="0" y="0"/>
            <a:ext cx="9144032" cy="1500174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 y métodos: Análisis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137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2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3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4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5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6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207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212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3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4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5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6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7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8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19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0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1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2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3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4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5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6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7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8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29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0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1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2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3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4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5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6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37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8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39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40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41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6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7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57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8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9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10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11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1" name="53 Documento"/>
          <p:cNvSpPr/>
          <p:nvPr/>
        </p:nvSpPr>
        <p:spPr>
          <a:xfrm>
            <a:off x="6858000" y="1785938"/>
            <a:ext cx="2143125" cy="857250"/>
          </a:xfrm>
          <a:prstGeom prst="flowChartDocumen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2" name="52 Documento"/>
          <p:cNvSpPr/>
          <p:nvPr/>
        </p:nvSpPr>
        <p:spPr>
          <a:xfrm>
            <a:off x="4071938" y="1785938"/>
            <a:ext cx="1357312" cy="1071562"/>
          </a:xfrm>
          <a:prstGeom prst="flowChartDocumen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73" name="1 Conector recto"/>
          <p:cNvCxnSpPr/>
          <p:nvPr/>
        </p:nvCxnSpPr>
        <p:spPr>
          <a:xfrm>
            <a:off x="4292600" y="2236788"/>
            <a:ext cx="779463" cy="3349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2 Conector recto"/>
          <p:cNvCxnSpPr/>
          <p:nvPr/>
        </p:nvCxnSpPr>
        <p:spPr>
          <a:xfrm>
            <a:off x="4818063" y="2127250"/>
            <a:ext cx="325437" cy="158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3 Conector recto"/>
          <p:cNvCxnSpPr/>
          <p:nvPr/>
        </p:nvCxnSpPr>
        <p:spPr>
          <a:xfrm>
            <a:off x="4364038" y="2076450"/>
            <a:ext cx="779462" cy="66675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4 Conector recto"/>
          <p:cNvCxnSpPr/>
          <p:nvPr/>
        </p:nvCxnSpPr>
        <p:spPr>
          <a:xfrm>
            <a:off x="4376738" y="2420938"/>
            <a:ext cx="909637" cy="7937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5 Conector recto"/>
          <p:cNvCxnSpPr/>
          <p:nvPr/>
        </p:nvCxnSpPr>
        <p:spPr>
          <a:xfrm flipV="1">
            <a:off x="4298950" y="2214563"/>
            <a:ext cx="844550" cy="214312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6 Conector recto"/>
          <p:cNvCxnSpPr/>
          <p:nvPr/>
        </p:nvCxnSpPr>
        <p:spPr>
          <a:xfrm>
            <a:off x="4149725" y="2136775"/>
            <a:ext cx="779463" cy="6350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 Conector recto"/>
          <p:cNvCxnSpPr/>
          <p:nvPr/>
        </p:nvCxnSpPr>
        <p:spPr>
          <a:xfrm rot="16200000" flipH="1">
            <a:off x="4286250" y="2000250"/>
            <a:ext cx="500063" cy="214313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8 Conector recto"/>
          <p:cNvCxnSpPr/>
          <p:nvPr/>
        </p:nvCxnSpPr>
        <p:spPr>
          <a:xfrm>
            <a:off x="4214813" y="2000250"/>
            <a:ext cx="785812" cy="14287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9 Conector recto"/>
          <p:cNvCxnSpPr/>
          <p:nvPr/>
        </p:nvCxnSpPr>
        <p:spPr>
          <a:xfrm>
            <a:off x="4708525" y="2062163"/>
            <a:ext cx="649288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10 Conector recto"/>
          <p:cNvCxnSpPr/>
          <p:nvPr/>
        </p:nvCxnSpPr>
        <p:spPr>
          <a:xfrm>
            <a:off x="4578350" y="2227263"/>
            <a:ext cx="779463" cy="20161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11 Conector recto"/>
          <p:cNvCxnSpPr/>
          <p:nvPr/>
        </p:nvCxnSpPr>
        <p:spPr>
          <a:xfrm flipV="1">
            <a:off x="4292600" y="2000250"/>
            <a:ext cx="779463" cy="284163"/>
          </a:xfrm>
          <a:prstGeom prst="line">
            <a:avLst/>
          </a:prstGeom>
          <a:ln w="57150">
            <a:solidFill>
              <a:srgbClr val="F782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2" descr="http://corelabs.cgrb.oregonstate.edu/sites/default/files/HTS_HISeq20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" y="1571625"/>
            <a:ext cx="183356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13 CuadroTexto"/>
          <p:cNvSpPr txBox="1">
            <a:spLocks noChangeArrowheads="1"/>
          </p:cNvSpPr>
          <p:nvPr/>
        </p:nvSpPr>
        <p:spPr bwMode="auto">
          <a:xfrm>
            <a:off x="4000500" y="2457450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latin typeface="Corbel" pitchFamily="34" charset="0"/>
              </a:rPr>
              <a:t>FastQ</a:t>
            </a:r>
          </a:p>
        </p:txBody>
      </p:sp>
      <p:cxnSp>
        <p:nvCxnSpPr>
          <p:cNvPr id="86" name="28 Conector recto"/>
          <p:cNvCxnSpPr/>
          <p:nvPr/>
        </p:nvCxnSpPr>
        <p:spPr>
          <a:xfrm>
            <a:off x="7500938" y="2284413"/>
            <a:ext cx="857250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29 Conector recto"/>
          <p:cNvCxnSpPr/>
          <p:nvPr/>
        </p:nvCxnSpPr>
        <p:spPr>
          <a:xfrm>
            <a:off x="8143875" y="2000250"/>
            <a:ext cx="64293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30 Conector recto"/>
          <p:cNvCxnSpPr/>
          <p:nvPr/>
        </p:nvCxnSpPr>
        <p:spPr>
          <a:xfrm>
            <a:off x="7929563" y="2071688"/>
            <a:ext cx="857250" cy="1587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31 Conector recto"/>
          <p:cNvCxnSpPr/>
          <p:nvPr/>
        </p:nvCxnSpPr>
        <p:spPr>
          <a:xfrm>
            <a:off x="6929438" y="2212975"/>
            <a:ext cx="1071562" cy="1588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32 Conector recto"/>
          <p:cNvCxnSpPr/>
          <p:nvPr/>
        </p:nvCxnSpPr>
        <p:spPr>
          <a:xfrm>
            <a:off x="8001000" y="2212975"/>
            <a:ext cx="928688" cy="1588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33 Conector recto"/>
          <p:cNvCxnSpPr/>
          <p:nvPr/>
        </p:nvCxnSpPr>
        <p:spPr>
          <a:xfrm>
            <a:off x="7000875" y="2071688"/>
            <a:ext cx="928688" cy="1587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34 Conector recto"/>
          <p:cNvCxnSpPr/>
          <p:nvPr/>
        </p:nvCxnSpPr>
        <p:spPr>
          <a:xfrm rot="10800000" flipV="1">
            <a:off x="8215313" y="1927225"/>
            <a:ext cx="500062" cy="1588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35 Conector recto"/>
          <p:cNvCxnSpPr/>
          <p:nvPr/>
        </p:nvCxnSpPr>
        <p:spPr>
          <a:xfrm>
            <a:off x="7929563" y="2143125"/>
            <a:ext cx="714375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36 Conector recto"/>
          <p:cNvCxnSpPr/>
          <p:nvPr/>
        </p:nvCxnSpPr>
        <p:spPr>
          <a:xfrm>
            <a:off x="7286625" y="2000250"/>
            <a:ext cx="85725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37 Conector recto"/>
          <p:cNvCxnSpPr/>
          <p:nvPr/>
        </p:nvCxnSpPr>
        <p:spPr>
          <a:xfrm>
            <a:off x="7358063" y="1928813"/>
            <a:ext cx="857250" cy="158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38 Conector recto"/>
          <p:cNvCxnSpPr/>
          <p:nvPr/>
        </p:nvCxnSpPr>
        <p:spPr>
          <a:xfrm>
            <a:off x="7143750" y="2143125"/>
            <a:ext cx="857250" cy="1588"/>
          </a:xfrm>
          <a:prstGeom prst="line">
            <a:avLst/>
          </a:prstGeom>
          <a:ln w="57150">
            <a:solidFill>
              <a:srgbClr val="F782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49 Flecha derecha"/>
          <p:cNvSpPr/>
          <p:nvPr/>
        </p:nvSpPr>
        <p:spPr>
          <a:xfrm>
            <a:off x="2595563" y="2071688"/>
            <a:ext cx="857250" cy="285750"/>
          </a:xfrm>
          <a:prstGeom prst="right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8" name="51 CuadroTexto"/>
          <p:cNvSpPr txBox="1">
            <a:spLocks noChangeArrowheads="1"/>
          </p:cNvSpPr>
          <p:nvPr/>
        </p:nvSpPr>
        <p:spPr bwMode="auto">
          <a:xfrm>
            <a:off x="5643563" y="1500188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Corbel" pitchFamily="34" charset="0"/>
              </a:rPr>
              <a:t>Alineación </a:t>
            </a:r>
            <a:r>
              <a:rPr lang="es-ES" b="1">
                <a:latin typeface="Corbel" pitchFamily="34" charset="0"/>
              </a:rPr>
              <a:t>(BWA)</a:t>
            </a:r>
          </a:p>
        </p:txBody>
      </p:sp>
      <p:sp>
        <p:nvSpPr>
          <p:cNvPr id="99" name="54 CuadroTexto"/>
          <p:cNvSpPr txBox="1">
            <a:spLocks noChangeArrowheads="1"/>
          </p:cNvSpPr>
          <p:nvPr/>
        </p:nvSpPr>
        <p:spPr bwMode="auto">
          <a:xfrm>
            <a:off x="6858000" y="2243138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latin typeface="Corbel" pitchFamily="34" charset="0"/>
              </a:rPr>
              <a:t>SAM</a:t>
            </a:r>
          </a:p>
        </p:txBody>
      </p:sp>
      <p:sp>
        <p:nvSpPr>
          <p:cNvPr id="100" name="55 Flecha derecha"/>
          <p:cNvSpPr/>
          <p:nvPr/>
        </p:nvSpPr>
        <p:spPr>
          <a:xfrm rot="5400000">
            <a:off x="7500937" y="3071813"/>
            <a:ext cx="714375" cy="285750"/>
          </a:xfrm>
          <a:prstGeom prst="right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1" name="56 CuadroTexto"/>
          <p:cNvSpPr txBox="1">
            <a:spLocks noChangeArrowheads="1"/>
          </p:cNvSpPr>
          <p:nvPr/>
        </p:nvSpPr>
        <p:spPr bwMode="auto">
          <a:xfrm>
            <a:off x="6143625" y="2857500"/>
            <a:ext cx="164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dirty="0">
                <a:latin typeface="Corbel" pitchFamily="34" charset="0"/>
              </a:rPr>
              <a:t>Transformación </a:t>
            </a:r>
            <a:r>
              <a:rPr lang="es-ES" sz="1600" b="1" dirty="0">
                <a:latin typeface="Corbel" pitchFamily="34" charset="0"/>
              </a:rPr>
              <a:t>(</a:t>
            </a:r>
            <a:r>
              <a:rPr lang="es-ES" sz="1600" b="1" dirty="0" err="1">
                <a:latin typeface="Corbel" pitchFamily="34" charset="0"/>
              </a:rPr>
              <a:t>Picard</a:t>
            </a:r>
            <a:r>
              <a:rPr lang="es-ES" sz="1600" b="1" dirty="0">
                <a:latin typeface="Corbel" pitchFamily="34" charset="0"/>
              </a:rPr>
              <a:t>)</a:t>
            </a:r>
          </a:p>
        </p:txBody>
      </p:sp>
      <p:sp>
        <p:nvSpPr>
          <p:cNvPr id="102" name="57 Documento"/>
          <p:cNvSpPr/>
          <p:nvPr/>
        </p:nvSpPr>
        <p:spPr>
          <a:xfrm>
            <a:off x="7313613" y="3743325"/>
            <a:ext cx="1330325" cy="714375"/>
          </a:xfrm>
          <a:prstGeom prst="flowChartDocumen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03" name="58 Conector recto"/>
          <p:cNvCxnSpPr/>
          <p:nvPr/>
        </p:nvCxnSpPr>
        <p:spPr>
          <a:xfrm>
            <a:off x="7705725" y="4170363"/>
            <a:ext cx="487363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59 Conector recto"/>
          <p:cNvCxnSpPr/>
          <p:nvPr/>
        </p:nvCxnSpPr>
        <p:spPr>
          <a:xfrm>
            <a:off x="8099425" y="3886200"/>
            <a:ext cx="366713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60 Conector recto"/>
          <p:cNvCxnSpPr/>
          <p:nvPr/>
        </p:nvCxnSpPr>
        <p:spPr>
          <a:xfrm>
            <a:off x="7956550" y="3957638"/>
            <a:ext cx="487363" cy="1587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61 Conector recto"/>
          <p:cNvCxnSpPr/>
          <p:nvPr/>
        </p:nvCxnSpPr>
        <p:spPr>
          <a:xfrm>
            <a:off x="7348538" y="4098925"/>
            <a:ext cx="608012" cy="1588"/>
          </a:xfrm>
          <a:prstGeom prst="line">
            <a:avLst/>
          </a:prstGeom>
          <a:ln w="57150">
            <a:solidFill>
              <a:srgbClr val="DE3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62 Conector recto"/>
          <p:cNvCxnSpPr/>
          <p:nvPr/>
        </p:nvCxnSpPr>
        <p:spPr>
          <a:xfrm>
            <a:off x="8027988" y="4098925"/>
            <a:ext cx="528637" cy="1588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63 Conector recto"/>
          <p:cNvCxnSpPr/>
          <p:nvPr/>
        </p:nvCxnSpPr>
        <p:spPr>
          <a:xfrm>
            <a:off x="7429500" y="3957638"/>
            <a:ext cx="527050" cy="1587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64 Conector recto"/>
          <p:cNvCxnSpPr/>
          <p:nvPr/>
        </p:nvCxnSpPr>
        <p:spPr>
          <a:xfrm rot="10800000">
            <a:off x="8099425" y="3814763"/>
            <a:ext cx="85725" cy="1587"/>
          </a:xfrm>
          <a:prstGeom prst="line">
            <a:avLst/>
          </a:prstGeom>
          <a:ln w="57150">
            <a:solidFill>
              <a:srgbClr val="13DF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65 Conector recto"/>
          <p:cNvCxnSpPr/>
          <p:nvPr/>
        </p:nvCxnSpPr>
        <p:spPr>
          <a:xfrm>
            <a:off x="8027988" y="4029075"/>
            <a:ext cx="406400" cy="158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66 Conector recto"/>
          <p:cNvCxnSpPr/>
          <p:nvPr/>
        </p:nvCxnSpPr>
        <p:spPr>
          <a:xfrm>
            <a:off x="7613650" y="3886200"/>
            <a:ext cx="48577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67 Conector recto"/>
          <p:cNvCxnSpPr/>
          <p:nvPr/>
        </p:nvCxnSpPr>
        <p:spPr>
          <a:xfrm>
            <a:off x="7562850" y="3814763"/>
            <a:ext cx="487363" cy="158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68 Conector recto"/>
          <p:cNvCxnSpPr/>
          <p:nvPr/>
        </p:nvCxnSpPr>
        <p:spPr>
          <a:xfrm>
            <a:off x="7542213" y="4029075"/>
            <a:ext cx="485775" cy="1588"/>
          </a:xfrm>
          <a:prstGeom prst="line">
            <a:avLst/>
          </a:prstGeom>
          <a:ln w="57150">
            <a:solidFill>
              <a:srgbClr val="F782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69 CuadroTexto"/>
          <p:cNvSpPr txBox="1">
            <a:spLocks noChangeArrowheads="1"/>
          </p:cNvSpPr>
          <p:nvPr/>
        </p:nvSpPr>
        <p:spPr bwMode="auto">
          <a:xfrm>
            <a:off x="7286625" y="4100513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latin typeface="Corbel" pitchFamily="34" charset="0"/>
              </a:rPr>
              <a:t>BAM</a:t>
            </a:r>
          </a:p>
        </p:txBody>
      </p:sp>
      <p:sp>
        <p:nvSpPr>
          <p:cNvPr id="115" name="104 CuadroTexto"/>
          <p:cNvSpPr txBox="1">
            <a:spLocks noChangeArrowheads="1"/>
          </p:cNvSpPr>
          <p:nvPr/>
        </p:nvSpPr>
        <p:spPr bwMode="auto">
          <a:xfrm>
            <a:off x="6286500" y="4572008"/>
            <a:ext cx="1571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dirty="0">
                <a:latin typeface="Corbel" pitchFamily="34" charset="0"/>
              </a:rPr>
              <a:t>Localización de variantes </a:t>
            </a:r>
            <a:r>
              <a:rPr lang="es-ES" sz="1600" b="1" dirty="0">
                <a:latin typeface="Corbel" pitchFamily="34" charset="0"/>
              </a:rPr>
              <a:t>(GATK)</a:t>
            </a:r>
          </a:p>
        </p:txBody>
      </p:sp>
      <p:sp>
        <p:nvSpPr>
          <p:cNvPr id="116" name="105 CuadroTexto"/>
          <p:cNvSpPr txBox="1">
            <a:spLocks noChangeArrowheads="1"/>
          </p:cNvSpPr>
          <p:nvPr/>
        </p:nvSpPr>
        <p:spPr bwMode="auto">
          <a:xfrm>
            <a:off x="2238375" y="177323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rbel" pitchFamily="34" charset="0"/>
              </a:rPr>
              <a:t>Secuenciación</a:t>
            </a:r>
          </a:p>
        </p:txBody>
      </p:sp>
      <p:sp>
        <p:nvSpPr>
          <p:cNvPr id="117" name="142 Flecha derecha"/>
          <p:cNvSpPr/>
          <p:nvPr/>
        </p:nvSpPr>
        <p:spPr>
          <a:xfrm rot="5400000">
            <a:off x="7429500" y="5000625"/>
            <a:ext cx="857250" cy="285750"/>
          </a:xfrm>
          <a:prstGeom prst="right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8" name="145 Multidocumento"/>
          <p:cNvSpPr/>
          <p:nvPr/>
        </p:nvSpPr>
        <p:spPr>
          <a:xfrm>
            <a:off x="7358063" y="5815013"/>
            <a:ext cx="1214437" cy="857250"/>
          </a:xfrm>
          <a:prstGeom prst="flowChartMultidocumen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9" name="146 CuadroTexto"/>
          <p:cNvSpPr txBox="1">
            <a:spLocks noChangeArrowheads="1"/>
          </p:cNvSpPr>
          <p:nvPr/>
        </p:nvSpPr>
        <p:spPr bwMode="auto">
          <a:xfrm>
            <a:off x="7358063" y="6029325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>
                <a:latin typeface="Corbel" pitchFamily="34" charset="0"/>
              </a:rPr>
              <a:t>O ___   O ____   O____  O ____  O ___ O____   O ____ O ____ O ____  </a:t>
            </a:r>
          </a:p>
          <a:p>
            <a:r>
              <a:rPr lang="es-ES" sz="800">
                <a:latin typeface="Corbel" pitchFamily="34" charset="0"/>
              </a:rPr>
              <a:t>                O- ___</a:t>
            </a:r>
          </a:p>
        </p:txBody>
      </p:sp>
      <p:sp>
        <p:nvSpPr>
          <p:cNvPr id="120" name="143 CuadroTexto"/>
          <p:cNvSpPr txBox="1">
            <a:spLocks noChangeArrowheads="1"/>
          </p:cNvSpPr>
          <p:nvPr/>
        </p:nvSpPr>
        <p:spPr bwMode="auto">
          <a:xfrm>
            <a:off x="7286625" y="6315075"/>
            <a:ext cx="704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latin typeface="Corbel" pitchFamily="34" charset="0"/>
              </a:rPr>
              <a:t>VCF</a:t>
            </a:r>
          </a:p>
        </p:txBody>
      </p:sp>
      <p:sp>
        <p:nvSpPr>
          <p:cNvPr id="121" name="147 Flecha derecha"/>
          <p:cNvSpPr/>
          <p:nvPr/>
        </p:nvSpPr>
        <p:spPr>
          <a:xfrm rot="10800000">
            <a:off x="5715000" y="5857875"/>
            <a:ext cx="1285875" cy="2857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" name="148 CuadroTexto"/>
          <p:cNvSpPr txBox="1">
            <a:spLocks noChangeArrowheads="1"/>
          </p:cNvSpPr>
          <p:nvPr/>
        </p:nvSpPr>
        <p:spPr bwMode="auto">
          <a:xfrm>
            <a:off x="5786438" y="5357826"/>
            <a:ext cx="15716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dirty="0" smtClean="0">
                <a:latin typeface="Corbel" pitchFamily="34" charset="0"/>
              </a:rPr>
              <a:t>Calidad de las variantes</a:t>
            </a:r>
          </a:p>
          <a:p>
            <a:pPr algn="ctr"/>
            <a:r>
              <a:rPr lang="es-ES" sz="1600" dirty="0" smtClean="0">
                <a:latin typeface="Corbel" pitchFamily="34" charset="0"/>
              </a:rPr>
              <a:t> </a:t>
            </a:r>
            <a:endParaRPr lang="es-ES" sz="1600" dirty="0">
              <a:latin typeface="Corbel" pitchFamily="34" charset="0"/>
            </a:endParaRPr>
          </a:p>
          <a:p>
            <a:pPr algn="ctr"/>
            <a:r>
              <a:rPr lang="es-ES" sz="1600" b="1" dirty="0">
                <a:latin typeface="Corbel" pitchFamily="34" charset="0"/>
              </a:rPr>
              <a:t>(GATK)</a:t>
            </a:r>
          </a:p>
        </p:txBody>
      </p:sp>
      <p:sp>
        <p:nvSpPr>
          <p:cNvPr id="123" name="149 Multidocumento"/>
          <p:cNvSpPr/>
          <p:nvPr/>
        </p:nvSpPr>
        <p:spPr>
          <a:xfrm>
            <a:off x="4238625" y="5786438"/>
            <a:ext cx="1214438" cy="857250"/>
          </a:xfrm>
          <a:prstGeom prst="flowChartMultidocumen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4" name="150 CuadroTexto"/>
          <p:cNvSpPr txBox="1">
            <a:spLocks noChangeArrowheads="1"/>
          </p:cNvSpPr>
          <p:nvPr/>
        </p:nvSpPr>
        <p:spPr bwMode="auto">
          <a:xfrm>
            <a:off x="4238625" y="600075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rgbClr val="FF0000"/>
                </a:solidFill>
                <a:latin typeface="Corbel" pitchFamily="34" charset="0"/>
              </a:rPr>
              <a:t>O ___   O ____</a:t>
            </a:r>
            <a:r>
              <a:rPr lang="es-ES" sz="800" b="1">
                <a:latin typeface="Corbel" pitchFamily="34" charset="0"/>
              </a:rPr>
              <a:t>   </a:t>
            </a:r>
            <a:r>
              <a:rPr lang="es-ES" sz="800" b="1">
                <a:solidFill>
                  <a:srgbClr val="13DF18"/>
                </a:solidFill>
                <a:latin typeface="Corbel" pitchFamily="34" charset="0"/>
              </a:rPr>
              <a:t>O____  </a:t>
            </a:r>
            <a:r>
              <a:rPr lang="es-ES" sz="800" b="1">
                <a:solidFill>
                  <a:srgbClr val="FF0000"/>
                </a:solidFill>
                <a:latin typeface="Corbel" pitchFamily="34" charset="0"/>
              </a:rPr>
              <a:t>O ____  </a:t>
            </a:r>
            <a:r>
              <a:rPr lang="es-ES" sz="800" b="1">
                <a:solidFill>
                  <a:srgbClr val="13DF18"/>
                </a:solidFill>
                <a:latin typeface="Corbel" pitchFamily="34" charset="0"/>
              </a:rPr>
              <a:t>O ___ O____   O ____ </a:t>
            </a:r>
            <a:r>
              <a:rPr lang="es-ES" sz="800" b="1">
                <a:solidFill>
                  <a:srgbClr val="FF0000"/>
                </a:solidFill>
                <a:latin typeface="Corbel" pitchFamily="34" charset="0"/>
              </a:rPr>
              <a:t>O ____ O ____  </a:t>
            </a:r>
          </a:p>
          <a:p>
            <a:r>
              <a:rPr lang="es-ES" sz="800" b="1">
                <a:solidFill>
                  <a:srgbClr val="FF0000"/>
                </a:solidFill>
                <a:latin typeface="Corbel" pitchFamily="34" charset="0"/>
              </a:rPr>
              <a:t>O ____ O ____</a:t>
            </a:r>
          </a:p>
        </p:txBody>
      </p:sp>
      <p:sp>
        <p:nvSpPr>
          <p:cNvPr id="125" name="152 Flecha derecha"/>
          <p:cNvSpPr/>
          <p:nvPr/>
        </p:nvSpPr>
        <p:spPr>
          <a:xfrm rot="10800000">
            <a:off x="2786063" y="5857875"/>
            <a:ext cx="1000125" cy="2857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6" name="153 CuadroTexto"/>
          <p:cNvSpPr txBox="1">
            <a:spLocks noChangeArrowheads="1"/>
          </p:cNvSpPr>
          <p:nvPr/>
        </p:nvSpPr>
        <p:spPr bwMode="auto">
          <a:xfrm>
            <a:off x="2571750" y="5572140"/>
            <a:ext cx="15716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dirty="0" smtClean="0">
                <a:latin typeface="Corbel" pitchFamily="34" charset="0"/>
              </a:rPr>
              <a:t>Filtrado</a:t>
            </a:r>
          </a:p>
          <a:p>
            <a:pPr algn="ctr"/>
            <a:endParaRPr lang="es-ES" dirty="0">
              <a:latin typeface="Corbel" pitchFamily="34" charset="0"/>
            </a:endParaRPr>
          </a:p>
          <a:p>
            <a:pPr algn="ctr"/>
            <a:r>
              <a:rPr lang="es-ES" sz="1600" b="1" dirty="0">
                <a:latin typeface="Corbel" pitchFamily="34" charset="0"/>
              </a:rPr>
              <a:t>(ANNOVAR y </a:t>
            </a:r>
            <a:r>
              <a:rPr lang="es-ES" sz="1600" b="1" dirty="0" err="1">
                <a:latin typeface="Corbel" pitchFamily="34" charset="0"/>
              </a:rPr>
              <a:t>KGGSeq</a:t>
            </a:r>
            <a:r>
              <a:rPr lang="es-ES" sz="1600" b="1" dirty="0">
                <a:latin typeface="Corbel" pitchFamily="34" charset="0"/>
              </a:rPr>
              <a:t>)</a:t>
            </a:r>
          </a:p>
        </p:txBody>
      </p:sp>
      <p:pic>
        <p:nvPicPr>
          <p:cNvPr id="127" name="tabl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413" y="5592763"/>
            <a:ext cx="181133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155 Imag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5188" y="3929063"/>
            <a:ext cx="2024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156 CuadroTexto"/>
          <p:cNvSpPr txBox="1">
            <a:spLocks noChangeArrowheads="1"/>
          </p:cNvSpPr>
          <p:nvPr/>
        </p:nvSpPr>
        <p:spPr bwMode="auto">
          <a:xfrm>
            <a:off x="3238500" y="5059363"/>
            <a:ext cx="1500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dirty="0">
                <a:latin typeface="Corbel" pitchFamily="34" charset="0"/>
              </a:rPr>
              <a:t>Visualización</a:t>
            </a:r>
          </a:p>
          <a:p>
            <a:pPr algn="ctr"/>
            <a:r>
              <a:rPr lang="es-ES" sz="1600" b="1" dirty="0">
                <a:latin typeface="Corbel" pitchFamily="34" charset="0"/>
              </a:rPr>
              <a:t>(IGV)</a:t>
            </a:r>
          </a:p>
        </p:txBody>
      </p:sp>
      <p:sp>
        <p:nvSpPr>
          <p:cNvPr id="130" name="157 Flecha derecha"/>
          <p:cNvSpPr/>
          <p:nvPr/>
        </p:nvSpPr>
        <p:spPr>
          <a:xfrm rot="18832022">
            <a:off x="2666207" y="5239544"/>
            <a:ext cx="477837" cy="2190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1" name="158 Flecha derecha"/>
          <p:cNvSpPr/>
          <p:nvPr/>
        </p:nvSpPr>
        <p:spPr>
          <a:xfrm rot="10407177">
            <a:off x="5581650" y="3932238"/>
            <a:ext cx="1317625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2" name="159 Flecha derecha"/>
          <p:cNvSpPr/>
          <p:nvPr/>
        </p:nvSpPr>
        <p:spPr>
          <a:xfrm rot="15820976">
            <a:off x="4810125" y="5257800"/>
            <a:ext cx="369888" cy="2365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3" name="76 Flecha derecha"/>
          <p:cNvSpPr/>
          <p:nvPr/>
        </p:nvSpPr>
        <p:spPr>
          <a:xfrm>
            <a:off x="5929313" y="2071688"/>
            <a:ext cx="714375" cy="285750"/>
          </a:xfrm>
          <a:prstGeom prst="rightArrow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6" name="135 Rectángulo"/>
          <p:cNvSpPr/>
          <p:nvPr/>
        </p:nvSpPr>
        <p:spPr>
          <a:xfrm>
            <a:off x="0" y="0"/>
            <a:ext cx="9144032" cy="1500174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8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 y métodos: Análisis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9" name="Objeto 3"/>
          <p:cNvPicPr>
            <a:picLocks noChangeArrowheads="1"/>
          </p:cNvPicPr>
          <p:nvPr/>
        </p:nvPicPr>
        <p:blipFill>
          <a:blip r:embed="rId6" cstate="print"/>
          <a:srcRect t="-504" b="-755"/>
          <a:stretch>
            <a:fillRect/>
          </a:stretch>
        </p:blipFill>
        <p:spPr bwMode="auto">
          <a:xfrm>
            <a:off x="500034" y="3786190"/>
            <a:ext cx="2500330" cy="8572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0" name="139 CuadroTexto"/>
          <p:cNvSpPr txBox="1"/>
          <p:nvPr/>
        </p:nvSpPr>
        <p:spPr>
          <a:xfrm>
            <a:off x="1928794" y="485776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 Confirmación</a:t>
            </a:r>
          </a:p>
          <a:p>
            <a:pPr algn="ctr"/>
            <a:r>
              <a:rPr lang="es-ES" dirty="0" smtClean="0"/>
              <a:t>(</a:t>
            </a:r>
            <a:r>
              <a:rPr lang="es-ES" dirty="0" err="1" smtClean="0"/>
              <a:t>Sanger</a:t>
            </a:r>
            <a:r>
              <a:rPr lang="es-ES" dirty="0" smtClean="0"/>
              <a:t>)</a:t>
            </a:r>
          </a:p>
        </p:txBody>
      </p:sp>
      <p:sp>
        <p:nvSpPr>
          <p:cNvPr id="141" name="147 Flecha derecha"/>
          <p:cNvSpPr/>
          <p:nvPr/>
        </p:nvSpPr>
        <p:spPr>
          <a:xfrm rot="16200000">
            <a:off x="1388256" y="5031600"/>
            <a:ext cx="642941" cy="2952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3" name="Text Box 73"/>
          <p:cNvSpPr txBox="1">
            <a:spLocks noChangeArrowheads="1"/>
          </p:cNvSpPr>
          <p:nvPr/>
        </p:nvSpPr>
        <p:spPr bwMode="auto">
          <a:xfrm>
            <a:off x="642910" y="4929198"/>
            <a:ext cx="481648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dirty="0" smtClean="0">
                <a:latin typeface="Corbel" pitchFamily="34" charset="0"/>
              </a:rPr>
              <a:t>Otros</a:t>
            </a:r>
            <a:r>
              <a:rPr lang="es-ES" dirty="0">
                <a:latin typeface="Corbel" pitchFamily="34" charset="0"/>
              </a:rPr>
              <a:t>: </a:t>
            </a:r>
            <a:r>
              <a:rPr lang="es-ES" dirty="0" err="1" smtClean="0">
                <a:latin typeface="Corbel" pitchFamily="34" charset="0"/>
              </a:rPr>
              <a:t>heterocigosis</a:t>
            </a:r>
            <a:r>
              <a:rPr lang="es-ES" dirty="0" smtClean="0">
                <a:latin typeface="Corbel" pitchFamily="34" charset="0"/>
              </a:rPr>
              <a:t>, </a:t>
            </a:r>
            <a:r>
              <a:rPr lang="es-ES" dirty="0">
                <a:latin typeface="Corbel" pitchFamily="34" charset="0"/>
              </a:rPr>
              <a:t>expresión SNC, no presente en nuestra base datos</a:t>
            </a:r>
          </a:p>
        </p:txBody>
      </p:sp>
      <p:sp>
        <p:nvSpPr>
          <p:cNvPr id="135" name="Text Box 73"/>
          <p:cNvSpPr txBox="1">
            <a:spLocks noChangeArrowheads="1"/>
          </p:cNvSpPr>
          <p:nvPr/>
        </p:nvSpPr>
        <p:spPr bwMode="auto">
          <a:xfrm>
            <a:off x="642910" y="3500438"/>
            <a:ext cx="4816483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dirty="0" smtClean="0">
                <a:latin typeface="Corbel" pitchFamily="34" charset="0"/>
              </a:rPr>
              <a:t>Frecuencia bases datos: </a:t>
            </a:r>
            <a:r>
              <a:rPr lang="es-ES" dirty="0">
                <a:latin typeface="Corbel" pitchFamily="34" charset="0"/>
              </a:rPr>
              <a:t>&lt;</a:t>
            </a:r>
            <a:r>
              <a:rPr lang="es-ES" dirty="0" smtClean="0">
                <a:latin typeface="Corbel" pitchFamily="34" charset="0"/>
              </a:rPr>
              <a:t>0.0005  </a:t>
            </a:r>
            <a:endParaRPr lang="es-ES" dirty="0">
              <a:latin typeface="Corbe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dirty="0">
                <a:latin typeface="Corbel" pitchFamily="34" charset="0"/>
              </a:rPr>
              <a:t>Función</a:t>
            </a:r>
            <a:r>
              <a:rPr lang="es-ES" dirty="0" smtClean="0">
                <a:latin typeface="Corbel" pitchFamily="34" charset="0"/>
              </a:rPr>
              <a:t>: descarta </a:t>
            </a:r>
            <a:r>
              <a:rPr lang="es-ES" dirty="0">
                <a:latin typeface="Corbel" pitchFamily="34" charset="0"/>
              </a:rPr>
              <a:t>sinónimas</a:t>
            </a:r>
          </a:p>
          <a:p>
            <a:pPr>
              <a:buFont typeface="Wingdings" pitchFamily="2" charset="2"/>
              <a:buChar char="Ø"/>
            </a:pPr>
            <a:r>
              <a:rPr lang="es-ES" dirty="0">
                <a:latin typeface="Corbel" pitchFamily="34" charset="0"/>
              </a:rPr>
              <a:t>Predicción: AVSIFT &lt; 0.05 y </a:t>
            </a:r>
            <a:r>
              <a:rPr lang="es-ES" dirty="0" err="1">
                <a:latin typeface="Corbel" pitchFamily="34" charset="0"/>
              </a:rPr>
              <a:t>PolyPhen</a:t>
            </a:r>
            <a:r>
              <a:rPr lang="es-ES" dirty="0">
                <a:latin typeface="Corbel" pitchFamily="34" charset="0"/>
              </a:rPr>
              <a:t> 0.95-1 </a:t>
            </a:r>
          </a:p>
          <a:p>
            <a:pPr>
              <a:buFont typeface="Wingdings" pitchFamily="2" charset="2"/>
              <a:buChar char="Ø"/>
            </a:pPr>
            <a:r>
              <a:rPr lang="es-ES" dirty="0">
                <a:latin typeface="Corbel" pitchFamily="34" charset="0"/>
              </a:rPr>
              <a:t>Eliminación </a:t>
            </a:r>
            <a:r>
              <a:rPr lang="es-ES" dirty="0" err="1">
                <a:latin typeface="Corbel" pitchFamily="34" charset="0"/>
              </a:rPr>
              <a:t>Seg</a:t>
            </a:r>
            <a:r>
              <a:rPr lang="es-ES" dirty="0">
                <a:latin typeface="Corbel" pitchFamily="34" charset="0"/>
              </a:rPr>
              <a:t> </a:t>
            </a:r>
            <a:r>
              <a:rPr lang="es-ES" dirty="0" err="1">
                <a:latin typeface="Corbel" pitchFamily="34" charset="0"/>
              </a:rPr>
              <a:t>Dup</a:t>
            </a:r>
            <a:r>
              <a:rPr lang="es-ES" dirty="0">
                <a:latin typeface="Corbel" pitchFamily="34" charset="0"/>
              </a:rPr>
              <a:t> y selección </a:t>
            </a:r>
            <a:r>
              <a:rPr lang="es-ES" dirty="0" smtClean="0">
                <a:latin typeface="Corbel" pitchFamily="34" charset="0"/>
              </a:rPr>
              <a:t>PASS</a:t>
            </a:r>
            <a:endParaRPr lang="es-ES" dirty="0">
              <a:latin typeface="Corbel" pitchFamily="34" charset="0"/>
            </a:endParaRPr>
          </a:p>
        </p:txBody>
      </p:sp>
      <p:sp>
        <p:nvSpPr>
          <p:cNvPr id="142" name="Text Box 73"/>
          <p:cNvSpPr txBox="1">
            <a:spLocks noChangeArrowheads="1"/>
          </p:cNvSpPr>
          <p:nvPr/>
        </p:nvSpPr>
        <p:spPr bwMode="auto">
          <a:xfrm>
            <a:off x="642910" y="4631304"/>
            <a:ext cx="481648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dirty="0" smtClean="0">
                <a:latin typeface="Corbel" pitchFamily="34" charset="0"/>
              </a:rPr>
              <a:t>Comparación </a:t>
            </a:r>
            <a:r>
              <a:rPr lang="es-ES" dirty="0">
                <a:latin typeface="Corbel" pitchFamily="34" charset="0"/>
              </a:rPr>
              <a:t>3 </a:t>
            </a:r>
            <a:r>
              <a:rPr lang="es-ES" dirty="0" err="1" smtClean="0">
                <a:latin typeface="Corbel" pitchFamily="34" charset="0"/>
              </a:rPr>
              <a:t>exomas</a:t>
            </a:r>
            <a:endParaRPr lang="es-ES" dirty="0">
              <a:latin typeface="Corbe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153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53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2D2D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2D2D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9" grpId="0"/>
      <p:bldP spid="130" grpId="0" animBg="1"/>
      <p:bldP spid="140" grpId="0"/>
      <p:bldP spid="140" grpId="1"/>
      <p:bldP spid="141" grpId="0" animBg="1"/>
      <p:bldP spid="141" grpId="1" animBg="1"/>
      <p:bldP spid="143" grpId="0" animBg="1"/>
      <p:bldP spid="143" grpId="1" animBg="1"/>
      <p:bldP spid="135" grpId="0" animBg="1"/>
      <p:bldP spid="135" grpId="1" animBg="1"/>
      <p:bldP spid="142" grpId="0" animBg="1"/>
      <p:bldP spid="14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68 Grupo"/>
          <p:cNvGrpSpPr/>
          <p:nvPr/>
        </p:nvGrpSpPr>
        <p:grpSpPr>
          <a:xfrm>
            <a:off x="-32" y="-71461"/>
            <a:ext cx="9296464" cy="7526045"/>
            <a:chOff x="-32" y="-71461"/>
            <a:chExt cx="9296464" cy="7526045"/>
          </a:xfrm>
        </p:grpSpPr>
        <p:sp>
          <p:nvSpPr>
            <p:cNvPr id="2" name="1 CuadroTexto"/>
            <p:cNvSpPr txBox="1"/>
            <p:nvPr/>
          </p:nvSpPr>
          <p:spPr>
            <a:xfrm>
              <a:off x="1" y="-71461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4500562" y="-71461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" y="31054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4500562" y="31054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2" y="6286521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solidFill>
              <a:srgbClr val="00206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52401" y="80939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652962" y="80939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52401" y="32578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4652962" y="32578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52432" y="6438921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solidFill>
              <a:srgbClr val="00206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solidFill>
              <a:srgbClr val="00B0F0"/>
            </a:solidFill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9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solidFill>
              <a:schemeClr val="bg1"/>
            </a:solidFill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9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4" name="AutoShape 4" descr="data:image/jpeg;base64,/9j/4AAQSkZJRgABAQAAAQABAAD/2wCEAAkGBg0NDQ0MDg8NDA0ODA0NDQ0NDA8NDQ0NFBAVFBQQFBIXGyYeFxkjGRIVHy8gIycpOCwsFR4xNTAqNSYrLSkBCQoKDgwOGg8PFDQcHyUyNSk0MjIsLjE1LC8sKikuKS0pNSwsNS8tKiowKispLTUpNSkqLCw1KSkqLzUsNSwpKf/AABEIAM8A9AMBIgACEQEDEQH/xAAcAAADAAIDAQAAAAAAAAAAAAABAgMABwQFBgj/xABEEAACAQMCAgcFBQQGCwEAAAAAAQIDBBEFEiExBgdBUWFxkRMiUoGhFDJCsfCys8HRJGJkcnN0IyUzNDVjgpLC0vEV/8QAGwEBAAIDAQEAAAAAAAAAAAAAAAUGAQMEAgf/xAAuEQEAAgECAwUHBQEAAAAAAAAAAQIDBBEFEkEhMTJh8CI0cYGhscETFCRRkRX/2gAMAwEAAhEDEQA/APUxRSKAkUSAO3PH1XcMkGCwU2en64AKojqIVEdRACiMojKIyiAFEZRGURkgFUQ7R1EKiAu0O0dRDgCe0O0fAdoE9oNpXadP0r1+OnWk67SlUb9nRg+UqrXDPgkm35eJiZiI3l7x47ZLRSsbzLlX2pW9sk69alQT5e0qRi5eSfF/I4celGnPleWvzrwj+ZpG/wBRq3FSdetOVWpJ5lKT4+S7l4I4EptnH+5mZ7IWX/h0rWOfJO/l3Pom0vaNdOVGrSrRXN0qsKiT8XFss4nz3pOr17OtC4oTcJxf/TOPbCS7U+43zoeqwvbWjdU+CqRy45y4TTxKHyaZvx5edEa3Qzptpid4lynEVxLNCuJuRyLiI4lnEVoCLiDZ6FdosvoBCSyI0WaEaAjgwdowCUUUjEyKKRQGRiUh9AJFEgM2DJDRXZ+kMogBRHUQpDqIAURlEKQyiAEgqIyiMogLtCojYDgBdpm0fAcAT2mpetzU3O8o2qfu0KO+S/5lTj+yo+pt7BobrGm3rF7nsnTS8lRgl9Dn1M+wmeC1idRvPSJn7R+Xm6kuwmNJinBC1WneWG1Opy+cqN3bPlTqU60fKacZfWC9TVZsDqbq4vbqHxWmfnGrD+bN+GdrwjeJV5tNb/fq2u4iuJZoVokFORaFcSzQsljz/XACMl2fpk2i7RNxAi0I0WaEaAlgwZowCUUUigJFIoAxRRIEUOkAYorFZ8+wVIdIDEh0gpZGSACQ6QUhkgAkFRGwMkAu0OBkg4ATAcD4MwAmDSHW3Zey1WVTsr0KNVeLivZv92vU3lg1n126bmhZ3aX+zq1KE34TW6OfnCXqac0b0SXDMnJqI8+xqXIAJhI9b+9h7nqel/rOa77Or+3A8Me46nv+KS/ydf8AagbMfjhx673e/wAG5mhWirQMEkpSTWCbRZoRoCLQrRVoRoCMkI0WkibQEmjBmjAJRRSKFiikUA0UUihYookAyQ6QEh0gDFFMASHiAEh0jMDJABIZIKQUgMwHAcBwAuA4GwZgBcHR9NtH+26ZeW6WZ+xdSku32tP34pee3HzO+wZgxMbxs9UtNLRaOj5RTGO66b6L9h1O7t0sQ9q6lL/Bn78fRSx8jpERlo2nZecV4vWLR17WHu+puOdUn4WVb9uB4Q2D1LQzqNd91lP61aZ7xeOGjXe73+DcmBWijQrRIqWk0K0VaEaAk0TaLNCNARaEkirQkkBFoIWggRiikULFFIoB4oeKFiUSAZIeKBFDpAFIdICQ6QBiNgxIZAYkMkYkMkAMBwFIOABgIcGYAGAYGwZgDU3XlovC01CK+K1qtfOdN/vF6Gpon0r040b7dpl5bpZn7J1KX+LT9+Prtx8z5qXM4s9drbrRwrLzYuWeh4RbaS4tmyepVL7bdpYaVmsy+KXtocvDma7n7icfxvhJ/Cvh/n6d5sXqPX9Kvn/Zqa9aq/keMXjh08Qn+Pf11bdaFaHYrRIKcm0K0UaEYE5InJFWJJASaJtFWJJASaMGaMAjEpFCRKRQDxRRCRKRAeKKIRFEAyGSAhkAyGSAhkAyCjEEDAmIOAMMCYADAmAKfNXSzS1YajeUEsOFxN0V8NKT3Ql57ZLHr3H0saW68NL2XltdpcK9B05PvqUn/wCs4+hozxvXdK8KybZuT+4+3qWtjZ3Ub/vF/wD5el+8NYo2b1Gv+lXy/s1N+lVfzOXF44TnEPdreusNvMVlGIyRU4jEZRiMCbEZRiMCUhJFJCSAmYFmARiUiTiViA8SkRIjxAoh4iIpEBkOhEOgGQ6FQyAZDIVDIAhQEEAmGGAYAIGBjPBdc2ne10r2yXG2uKVTP9Seab+sonvDqellh9p06+oYy52tbav68YuUfrFHi8b1mG/TX/Ty1t5vmM2N1IVMX91H4rJ/StTNdHuupqrt1bHx2lePzW2X/icOLxwtuujfT3+DeTEY7EZIqWViMdisBGIx2IwJyJspIRgTZhjMAjEopHHlVwcO41DaB2juIonLUoI81cao+84U7yT7QPXPW4ruMWvx8DxvtG+1hTA9rDX4eByqGrQnwXHyPCU+aXivzO7ur5UWopPOMqKwo4A9hSqxfbgsnHlnj9TXktZrv8W1d0eH1OVadIqtNY55ecviB7pDJHm9N6Rbm1L4ZP0O4tNTp1cLPEDmBMi84+YU8gALMbMkADGHPHBjfIBQYzz5dvkM3j1Bn8jA+WtZsvs91c2/L2NxWpY/uza/geh6rt0NYs58NsnXpvivxUZpcPPB23WJUnbazOjCEPZ13SrTi6cX7Z1Mbm355PO6BKNtrdrt+5DUaUV/ddRRx9cEfty3+a4zec2nnzr+H0UxWFiskFOBiMZsVmQrEYzEYCMRjyJsBGEDMA6W6rPidLeV2dvdQ5nS3lNgcTdkaKERagssDkULVyO1tdE3dgdPpLgektIJIDqqXR5cHjk0yupaDvkpL4f4s7pMZAeVodHmp5kspLOO9g1ejtp4a45W3hy7z1uDg32nKeXzYHiKdVwba4Npxfk+ZyqOr1o4Sl2YzhbseZfUNL25aOrfcB6rStebwm+R6SlXU1lGtqFRxe5cEub7D1ejamnhZ4eJgei3GbhVLPEwBpSA2DIGAdwHIGRWwNT9cdzWt7u1qU2oqrbSjlwjKUZwm8uLayuE4+hrK1uXTrU63FyhVhUzni3GSl/A+gemfQujq9OnGdSdGpRc3SqRipL3ksqUXzXurk0a9tepe7dyoVq1FWq4uvSbdSSz91Qa4S8XwXjyOPJjtNt4WTRazBXBy3naYbj3p8VxT4p96A2JSpqEYwWWoQjBNvLaSSWX38AtnYrbGxWYwNgKxWFitmQkhGxmxJMBTANmAcKdFMhPTVLsOZEpFgdV/wDhLuDDQknyO4ix4sDiW+n7TsaUcLAqY6AqmMiaY6YFEwoRMZMDh39mpJtI8pqNjse7s7lzZ7k6/UNNVRNoDwsp58EuS7EUoXMqbymcm/0udNtpPBwDA9bpHSOLxGfA9DTrRmsxaa8DWOTm2WtVqL4Syu5gbDyDJ0On9KadTEZrbL6HdKaaTXFMB2xGzGxWwC2LuOPe31OhTnWqzVOlCO6c5ckv4vwNWa/1r3c6jjZRjb0U8KdSnGpVn4tPKj5L1NV8tad8u3SaHNqt/wBOOyOvRtrIMmq9F645Rap31JTXJ1rdKM14ypvg/k15GxNI1y2vqXt7apGrTztbWVKMue2UXxT4maZK27njUaTLp52vHz6Oe2K2ZkDZscoNiSYWxGzIDZNjSYjYCswVswCMWUiyUWUTArFlEyMWUTAqmOmSTHTAqmOmSTHQFEOmT3BTAomHImQpgJWtoTWJI6O/6MKWZQ4M9BkOQNf3ek1qXOLa70jhNdhsucFLg0n5o4NXRLeT3OCT8DA8npmkVKsk+KS7T2EHG3pe/Lgu1l6NGMFiKwjjarZKvSlDtw8AdZW6Y28XhRnLxWEJHpnbPnGrH5J/xPJ3VvKlNwlwafqcWbMAdYXSeN5OFpRk1Sp4qTz7qqVXyi88sL6yZr+9q7Pd5SfPvSK1LrfOc3+KUperycKpXVRvf5RnzaXYn3r8voRM73vNpfR8cV0mkrip3/nrLjmwupm8lG9uaGfcqWu9rs3wqRSfpOXqa/qQcXh+femu9M2L1N2L9rd3T+7GnChF98pSU5eigv8AuOjF4oQ2vmP29t/Xa2zkDYikY2d6oi2I2Y2I2BjYkmFsm2ZAbCI2YBKLKRZBMomBZMomRix0wLJjpkkyiePMCqGUiSYyYFUxkySYyYFUw5JphTApkzImQ5AfIMi5MyAcgyY2BswOu1TRaVyveW2fZNczyl/0WuaeXGPto98PvY8j3TFYHzbqtnUta9ShUjKm0247ouO6DfCSydefSGsaHa3tP2VzShWh+Hcveg++Mlxi/JmvdS6nM1M21yo0m/uV4OU4eUo/e9EcdsMxPsrJg4rW9Yrl7Jhrm0hOrKFCMZVHOSjCEfvbn8JvPoloasbSlQWG+M6k1+OrL7z/ACXkkcTov0CttO/0mXXuGsOtNY2p81CP4V48/wAj08Vg248fL2yjtdrIzTy08MfUyYci4/XcDJuRgtitmNiNmRjYjZjYjYGZMFyYZEYsomQiyiYFkykSMP8A6U3dnYBZSxy9RkyKY6YFUx0ySYyYFUxkySYyYFUwpk0wqQFMhyT3ByBTIMi5MyA2TMi5BkBhWwZA2BjEYWxWzADFYWxWBmQPw9ANitgY2I2NnPn+ZNsDGxGzGxGwMyYK2Ay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5" name="AutoShape 4" descr="data:image/jpeg;base64,/9j/4AAQSkZJRgABAQAAAQABAAD/2wCEAAkGBg0NDQ0MDg8NDA0ODA0NDQ0NDA8NDQ0NFBAVFBQQFBIXGyYeFxkjGRIVHy8gIycpOCwsFR4xNTAqNSYrLSkBCQoKDgwOGg8PFDQcHyUyNSk0MjIsLjE1LC8sKikuKS0pNSwsNS8tKiowKispLTUpNSkqLCw1KSkqLzUsNSwpKf/AABEIAM8A9AMBIgACEQEDEQH/xAAcAAADAAIDAQAAAAAAAAAAAAABAgMABwQFBgj/xABEEAACAQMCAgcFBQQGCwEAAAAAAQIDBBEFEiExBgdBUWFxkRMiUoGhFDJCsfCys8HRJGJkcnN0IyUzNDVjgpLC0vEV/8QAGwEBAAIDAQEAAAAAAAAAAAAAAAUGAQMEAgf/xAAuEQEAAgECAwUHBQEAAAAAAAAAAQIDBBEFEkEhMTJh8CI0cYGhscETFCRRkRX/2gAMAwEAAhEDEQA/APUxRSKAkUSAO3PH1XcMkGCwU2en64AKojqIVEdRACiMojKIyiAFEZRGURkgFUQ7R1EKiAu0O0dRDgCe0O0fAdoE9oNpXadP0r1+OnWk67SlUb9nRg+UqrXDPgkm35eJiZiI3l7x47ZLRSsbzLlX2pW9sk69alQT5e0qRi5eSfF/I4celGnPleWvzrwj+ZpG/wBRq3FSdetOVWpJ5lKT4+S7l4I4EptnH+5mZ7IWX/h0rWOfJO/l3Pom0vaNdOVGrSrRXN0qsKiT8XFss4nz3pOr17OtC4oTcJxf/TOPbCS7U+43zoeqwvbWjdU+CqRy45y4TTxKHyaZvx5edEa3Qzptpid4lynEVxLNCuJuRyLiI4lnEVoCLiDZ6FdosvoBCSyI0WaEaAjgwdowCUUUjEyKKRQGRiUh9AJFEgM2DJDRXZ+kMogBRHUQpDqIAURlEKQyiAEgqIyiMogLtCojYDgBdpm0fAcAT2mpetzU3O8o2qfu0KO+S/5lTj+yo+pt7BobrGm3rF7nsnTS8lRgl9Dn1M+wmeC1idRvPSJn7R+Xm6kuwmNJinBC1WneWG1Opy+cqN3bPlTqU60fKacZfWC9TVZsDqbq4vbqHxWmfnGrD+bN+GdrwjeJV5tNb/fq2u4iuJZoVokFORaFcSzQsljz/XACMl2fpk2i7RNxAi0I0WaEaAlgwZowCUUUigJFIoAxRRIEUOkAYorFZ8+wVIdIDEh0gpZGSACQ6QUhkgAkFRGwMkAu0OBkg4ATAcD4MwAmDSHW3Zey1WVTsr0KNVeLivZv92vU3lg1n126bmhZ3aX+zq1KE34TW6OfnCXqac0b0SXDMnJqI8+xqXIAJhI9b+9h7nqel/rOa77Or+3A8Me46nv+KS/ydf8AagbMfjhx673e/wAG5mhWirQMEkpSTWCbRZoRoCLQrRVoRoCMkI0WkibQEmjBmjAJRRSKFiikUA0UUihYookAyQ6QEh0gDFFMASHiAEh0jMDJABIZIKQUgMwHAcBwAuA4GwZgBcHR9NtH+26ZeW6WZ+xdSku32tP34pee3HzO+wZgxMbxs9UtNLRaOj5RTGO66b6L9h1O7t0sQ9q6lL/Bn78fRSx8jpERlo2nZecV4vWLR17WHu+puOdUn4WVb9uB4Q2D1LQzqNd91lP61aZ7xeOGjXe73+DcmBWijQrRIqWk0K0VaEaAk0TaLNCNARaEkirQkkBFoIWggRiikULFFIoB4oeKFiUSAZIeKBFDpAFIdICQ6QBiNgxIZAYkMkYkMkAMBwFIOABgIcGYAGAYGwZgDU3XlovC01CK+K1qtfOdN/vF6Gpon0r040b7dpl5bpZn7J1KX+LT9+Prtx8z5qXM4s9drbrRwrLzYuWeh4RbaS4tmyepVL7bdpYaVmsy+KXtocvDma7n7icfxvhJ/Cvh/n6d5sXqPX9Kvn/Zqa9aq/keMXjh08Qn+Pf11bdaFaHYrRIKcm0K0UaEYE5InJFWJJASaJtFWJJASaMGaMAjEpFCRKRQDxRRCRKRAeKKIRFEAyGSAhkAyGSAhkAyCjEEDAmIOAMMCYADAmAKfNXSzS1YajeUEsOFxN0V8NKT3Ql57ZLHr3H0saW68NL2XltdpcK9B05PvqUn/wCs4+hozxvXdK8KybZuT+4+3qWtjZ3Ub/vF/wD5el+8NYo2b1Gv+lXy/s1N+lVfzOXF44TnEPdreusNvMVlGIyRU4jEZRiMCbEZRiMCUhJFJCSAmYFmARiUiTiViA8SkRIjxAoh4iIpEBkOhEOgGQ6FQyAZDIVDIAhQEEAmGGAYAIGBjPBdc2ne10r2yXG2uKVTP9Seab+sonvDqellh9p06+oYy52tbav68YuUfrFHi8b1mG/TX/Ty1t5vmM2N1IVMX91H4rJ/StTNdHuupqrt1bHx2lePzW2X/icOLxwtuujfT3+DeTEY7EZIqWViMdisBGIx2IwJyJspIRgTZhjMAjEopHHlVwcO41DaB2juIonLUoI81cao+84U7yT7QPXPW4ruMWvx8DxvtG+1hTA9rDX4eByqGrQnwXHyPCU+aXivzO7ur5UWopPOMqKwo4A9hSqxfbgsnHlnj9TXktZrv8W1d0eH1OVadIqtNY55ecviB7pDJHm9N6Rbm1L4ZP0O4tNTp1cLPEDmBMi84+YU8gALMbMkADGHPHBjfIBQYzz5dvkM3j1Bn8jA+WtZsvs91c2/L2NxWpY/uza/geh6rt0NYs58NsnXpvivxUZpcPPB23WJUnbazOjCEPZ13SrTi6cX7Z1Mbm355PO6BKNtrdrt+5DUaUV/ddRRx9cEfty3+a4zec2nnzr+H0UxWFiskFOBiMZsVmQrEYzEYCMRjyJsBGEDMA6W6rPidLeV2dvdQ5nS3lNgcTdkaKERagssDkULVyO1tdE3dgdPpLgektIJIDqqXR5cHjk0yupaDvkpL4f4s7pMZAeVodHmp5kspLOO9g1ejtp4a45W3hy7z1uDg32nKeXzYHiKdVwba4Npxfk+ZyqOr1o4Sl2YzhbseZfUNL25aOrfcB6rStebwm+R6SlXU1lGtqFRxe5cEub7D1ejamnhZ4eJgei3GbhVLPEwBpSA2DIGAdwHIGRWwNT9cdzWt7u1qU2oqrbSjlwjKUZwm8uLayuE4+hrK1uXTrU63FyhVhUzni3GSl/A+gemfQujq9OnGdSdGpRc3SqRipL3ksqUXzXurk0a9tepe7dyoVq1FWq4uvSbdSSz91Qa4S8XwXjyOPJjtNt4WTRazBXBy3naYbj3p8VxT4p96A2JSpqEYwWWoQjBNvLaSSWX38AtnYrbGxWYwNgKxWFitmQkhGxmxJMBTANmAcKdFMhPTVLsOZEpFgdV/wDhLuDDQknyO4ix4sDiW+n7TsaUcLAqY6AqmMiaY6YFEwoRMZMDh39mpJtI8pqNjse7s7lzZ7k6/UNNVRNoDwsp58EuS7EUoXMqbymcm/0udNtpPBwDA9bpHSOLxGfA9DTrRmsxaa8DWOTm2WtVqL4Syu5gbDyDJ0On9KadTEZrbL6HdKaaTXFMB2xGzGxWwC2LuOPe31OhTnWqzVOlCO6c5ckv4vwNWa/1r3c6jjZRjb0U8KdSnGpVn4tPKj5L1NV8tad8u3SaHNqt/wBOOyOvRtrIMmq9F645Rap31JTXJ1rdKM14ypvg/k15GxNI1y2vqXt7apGrTztbWVKMue2UXxT4maZK27njUaTLp52vHz6Oe2K2ZkDZscoNiSYWxGzIDZNjSYjYCswVswCMWUiyUWUTArFlEyMWUTAqmOmSTHTAqmOmSTHQFEOmT3BTAomHImQpgJWtoTWJI6O/6MKWZQ4M9BkOQNf3ek1qXOLa70jhNdhsucFLg0n5o4NXRLeT3OCT8DA8npmkVKsk+KS7T2EHG3pe/Lgu1l6NGMFiKwjjarZKvSlDtw8AdZW6Y28XhRnLxWEJHpnbPnGrH5J/xPJ3VvKlNwlwafqcWbMAdYXSeN5OFpRk1Sp4qTz7qqVXyi88sL6yZr+9q7Pd5SfPvSK1LrfOc3+KUperycKpXVRvf5RnzaXYn3r8voRM73vNpfR8cV0mkrip3/nrLjmwupm8lG9uaGfcqWu9rs3wqRSfpOXqa/qQcXh+femu9M2L1N2L9rd3T+7GnChF98pSU5eigv8AuOjF4oQ2vmP29t/Xa2zkDYikY2d6oi2I2Y2I2BjYkmFsm2ZAbCI2YBKLKRZBMomBZMomRix0wLJjpkkyiePMCqGUiSYyYFUxkySYyYFUw5JphTApkzImQ5AfIMi5MyAcgyY2BswOu1TRaVyveW2fZNczyl/0WuaeXGPto98PvY8j3TFYHzbqtnUta9ShUjKm0247ouO6DfCSydefSGsaHa3tP2VzShWh+Hcveg++Mlxi/JmvdS6nM1M21yo0m/uV4OU4eUo/e9EcdsMxPsrJg4rW9Yrl7Jhrm0hOrKFCMZVHOSjCEfvbn8JvPoloasbSlQWG+M6k1+OrL7z/ACXkkcTov0CttO/0mXXuGsOtNY2p81CP4V48/wAj08Vg248fL2yjtdrIzTy08MfUyYci4/XcDJuRgtitmNiNmRjYjZjYjYGZMFyYZEYsomQiyiYFkykSMP8A6U3dnYBZSxy9RkyKY6YFUx0ySYyYFUxkySYyYFUwpk0wqQFMhyT3ByBTIMi5MyA2TMi5BkBhWwZA2BjEYWxWzADFYWxWBmQPw9ANitgY2I2NnPn+ZNsDGxGzGxGwMyYK2Ay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7" name="76 Rectángulo"/>
          <p:cNvSpPr/>
          <p:nvPr/>
        </p:nvSpPr>
        <p:spPr>
          <a:xfrm>
            <a:off x="-32" y="-24"/>
            <a:ext cx="9144032" cy="2071702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1 Título"/>
          <p:cNvSpPr txBox="1">
            <a:spLocks/>
          </p:cNvSpPr>
          <p:nvPr/>
        </p:nvSpPr>
        <p:spPr>
          <a:xfrm>
            <a:off x="0" y="0"/>
            <a:ext cx="9144000" cy="20716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5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Resultados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6" name="Picture 9" descr="ANd9GcTRpMbGkernu5b-Mjzyqu7_jby1Gf_1Aax1DIcMoUFK5dftrWUy18TYIZmv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42852"/>
            <a:ext cx="2643174" cy="1755955"/>
          </a:xfrm>
          <a:prstGeom prst="rect">
            <a:avLst/>
          </a:prstGeom>
          <a:noFill/>
        </p:spPr>
      </p:pic>
      <p:sp>
        <p:nvSpPr>
          <p:cNvPr id="79" name="78 CuadroTexto"/>
          <p:cNvSpPr txBox="1"/>
          <p:nvPr/>
        </p:nvSpPr>
        <p:spPr>
          <a:xfrm>
            <a:off x="0" y="2285992"/>
            <a:ext cx="9144000" cy="4278094"/>
          </a:xfrm>
          <a:prstGeom prst="rect">
            <a:avLst/>
          </a:prstGeom>
          <a:solidFill>
            <a:srgbClr val="002060">
              <a:alpha val="82000"/>
            </a:srgbClr>
          </a:solidFill>
        </p:spPr>
        <p:txBody>
          <a:bodyPr wrap="square" rtlCol="0">
            <a:spAutoFit/>
          </a:bodyPr>
          <a:lstStyle/>
          <a:p>
            <a:pPr lvl="2">
              <a:buFont typeface="Wingdings" pitchFamily="2" charset="2"/>
              <a:buChar char="q"/>
            </a:pPr>
            <a:r>
              <a:rPr lang="es-ES" sz="3200" dirty="0" smtClean="0">
                <a:solidFill>
                  <a:srgbClr val="FFC000"/>
                </a:solidFill>
              </a:rPr>
              <a:t>Anotación ANNOVAR</a:t>
            </a:r>
          </a:p>
          <a:p>
            <a:pPr lvl="2"/>
            <a:r>
              <a:rPr lang="es-ES" sz="3200" dirty="0" smtClean="0">
                <a:solidFill>
                  <a:srgbClr val="FFC000"/>
                </a:solidFill>
              </a:rPr>
              <a:t> </a:t>
            </a:r>
          </a:p>
          <a:p>
            <a:pPr lvl="2">
              <a:buFont typeface="Wingdings" pitchFamily="2" charset="2"/>
              <a:buChar char="q"/>
            </a:pPr>
            <a:r>
              <a:rPr lang="es-ES" sz="3200" dirty="0" smtClean="0">
                <a:solidFill>
                  <a:srgbClr val="FFC000"/>
                </a:solidFill>
              </a:rPr>
              <a:t>Anotación </a:t>
            </a:r>
            <a:r>
              <a:rPr lang="es-ES" sz="3200" dirty="0" err="1" smtClean="0">
                <a:solidFill>
                  <a:srgbClr val="FFC000"/>
                </a:solidFill>
              </a:rPr>
              <a:t>KGGSeq</a:t>
            </a:r>
            <a:endParaRPr lang="es-ES" sz="3200" dirty="0" smtClean="0">
              <a:solidFill>
                <a:srgbClr val="FFC000"/>
              </a:solidFill>
            </a:endParaRPr>
          </a:p>
          <a:p>
            <a:pPr lvl="2"/>
            <a:endParaRPr lang="es-ES" sz="3200" dirty="0" smtClean="0">
              <a:solidFill>
                <a:srgbClr val="FFC000"/>
              </a:solidFill>
            </a:endParaRPr>
          </a:p>
          <a:p>
            <a:pPr lvl="2">
              <a:buFont typeface="Wingdings" pitchFamily="2" charset="2"/>
              <a:buChar char="q"/>
            </a:pPr>
            <a:r>
              <a:rPr lang="es-ES" sz="3200" dirty="0" smtClean="0">
                <a:solidFill>
                  <a:srgbClr val="FFC000"/>
                </a:solidFill>
              </a:rPr>
              <a:t>Genes:</a:t>
            </a:r>
          </a:p>
          <a:p>
            <a:pPr lvl="3">
              <a:buFont typeface="Wingdings" pitchFamily="2" charset="2"/>
              <a:buChar char="Ø"/>
            </a:pPr>
            <a:r>
              <a:rPr lang="es-ES" sz="2800" dirty="0" smtClean="0">
                <a:solidFill>
                  <a:srgbClr val="FFC000"/>
                </a:solidFill>
              </a:rPr>
              <a:t>PER3</a:t>
            </a:r>
          </a:p>
          <a:p>
            <a:pPr lvl="3">
              <a:buFont typeface="Wingdings" pitchFamily="2" charset="2"/>
              <a:buChar char="Ø"/>
            </a:pPr>
            <a:r>
              <a:rPr lang="es-ES" sz="2800" dirty="0" smtClean="0">
                <a:solidFill>
                  <a:srgbClr val="FFC000"/>
                </a:solidFill>
              </a:rPr>
              <a:t>ANKRD31</a:t>
            </a:r>
          </a:p>
          <a:p>
            <a:pPr lvl="3">
              <a:buFont typeface="Wingdings" pitchFamily="2" charset="2"/>
              <a:buChar char="Ø"/>
            </a:pPr>
            <a:r>
              <a:rPr lang="es-ES" sz="2800" dirty="0" smtClean="0">
                <a:solidFill>
                  <a:srgbClr val="FFC000"/>
                </a:solidFill>
              </a:rPr>
              <a:t>TMEM155</a:t>
            </a:r>
          </a:p>
          <a:p>
            <a:pPr lvl="3">
              <a:buFont typeface="Wingdings" pitchFamily="2" charset="2"/>
              <a:buChar char="Ø"/>
            </a:pPr>
            <a:r>
              <a:rPr lang="es-ES" sz="2800" dirty="0" smtClean="0">
                <a:solidFill>
                  <a:srgbClr val="FFC000"/>
                </a:solidFill>
              </a:rPr>
              <a:t>USP29</a:t>
            </a:r>
            <a:endParaRPr lang="es-E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160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1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2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3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4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5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166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71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2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3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4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5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6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7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8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9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0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1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2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3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4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5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6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7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8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89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0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1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2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3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4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5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7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8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99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200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7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8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9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70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214282" y="1488032"/>
            <a:ext cx="1368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dirty="0"/>
              <a:t>Sujeto II</a:t>
            </a:r>
            <a:endParaRPr lang="es-ES" dirty="0"/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2806670" y="1488032"/>
            <a:ext cx="1512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dirty="0"/>
              <a:t>Sujeto III</a:t>
            </a:r>
            <a:endParaRPr lang="es-ES" dirty="0"/>
          </a:p>
        </p:txBody>
      </p: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5470495" y="1488032"/>
            <a:ext cx="1511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dirty="0"/>
              <a:t>Sujeto IV</a:t>
            </a:r>
            <a:endParaRPr lang="es-ES" dirty="0"/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252412" y="1770064"/>
            <a:ext cx="1296988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2916237" y="1770064"/>
            <a:ext cx="1296988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5580062" y="1770064"/>
            <a:ext cx="1296988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252412" y="1806577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2000" dirty="0" smtClean="0"/>
              <a:t>23843</a:t>
            </a:r>
            <a:endParaRPr lang="es-ES" sz="2000" dirty="0"/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2917825" y="1806577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2000" dirty="0" smtClean="0"/>
              <a:t>23283</a:t>
            </a:r>
            <a:endParaRPr lang="es-ES" sz="2000" dirty="0"/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5580062" y="1806577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2000" dirty="0" smtClean="0"/>
              <a:t>23791</a:t>
            </a:r>
            <a:endParaRPr lang="es-ES" sz="2000" dirty="0"/>
          </a:p>
        </p:txBody>
      </p:sp>
      <p:sp>
        <p:nvSpPr>
          <p:cNvPr id="80" name="AutoShape 14"/>
          <p:cNvSpPr>
            <a:spLocks noChangeArrowheads="1"/>
          </p:cNvSpPr>
          <p:nvPr/>
        </p:nvSpPr>
        <p:spPr bwMode="auto">
          <a:xfrm>
            <a:off x="757237" y="2274889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81" name="AutoShape 15"/>
          <p:cNvSpPr>
            <a:spLocks noChangeArrowheads="1"/>
          </p:cNvSpPr>
          <p:nvPr/>
        </p:nvSpPr>
        <p:spPr bwMode="auto">
          <a:xfrm>
            <a:off x="6156325" y="2274889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82" name="AutoShape 16"/>
          <p:cNvSpPr>
            <a:spLocks noChangeArrowheads="1"/>
          </p:cNvSpPr>
          <p:nvPr/>
        </p:nvSpPr>
        <p:spPr bwMode="auto">
          <a:xfrm>
            <a:off x="3421062" y="2274889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83" name="Text Box 17"/>
          <p:cNvSpPr txBox="1">
            <a:spLocks noChangeArrowheads="1"/>
          </p:cNvSpPr>
          <p:nvPr/>
        </p:nvSpPr>
        <p:spPr bwMode="auto">
          <a:xfrm>
            <a:off x="6446868" y="2346327"/>
            <a:ext cx="2482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600" dirty="0"/>
              <a:t>Filtros calidad, función, frecuencia </a:t>
            </a:r>
            <a:r>
              <a:rPr lang="es-ES_tradnl" sz="1600" dirty="0" smtClean="0"/>
              <a:t>y predicción.</a:t>
            </a:r>
            <a:endParaRPr lang="es-ES" sz="1600" dirty="0"/>
          </a:p>
        </p:txBody>
      </p:sp>
      <p:sp>
        <p:nvSpPr>
          <p:cNvPr id="84" name="Line 18"/>
          <p:cNvSpPr>
            <a:spLocks noChangeShapeType="1"/>
          </p:cNvSpPr>
          <p:nvPr/>
        </p:nvSpPr>
        <p:spPr bwMode="auto">
          <a:xfrm>
            <a:off x="468312" y="2635252"/>
            <a:ext cx="7705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85" name="AutoShape 19"/>
          <p:cNvSpPr>
            <a:spLocks noChangeArrowheads="1"/>
          </p:cNvSpPr>
          <p:nvPr/>
        </p:nvSpPr>
        <p:spPr bwMode="auto">
          <a:xfrm>
            <a:off x="323850" y="3211514"/>
            <a:ext cx="10795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>
            <a:off x="252412" y="3246439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2000" dirty="0" smtClean="0">
                <a:solidFill>
                  <a:schemeClr val="bg1"/>
                </a:solidFill>
              </a:rPr>
              <a:t>179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87" name="AutoShape 21"/>
          <p:cNvSpPr>
            <a:spLocks noChangeArrowheads="1"/>
          </p:cNvSpPr>
          <p:nvPr/>
        </p:nvSpPr>
        <p:spPr bwMode="auto">
          <a:xfrm>
            <a:off x="2989262" y="3211514"/>
            <a:ext cx="10795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88" name="Text Box 22"/>
          <p:cNvSpPr txBox="1">
            <a:spLocks noChangeArrowheads="1"/>
          </p:cNvSpPr>
          <p:nvPr/>
        </p:nvSpPr>
        <p:spPr bwMode="auto">
          <a:xfrm>
            <a:off x="2916237" y="3246439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2000" dirty="0" smtClean="0">
                <a:solidFill>
                  <a:schemeClr val="bg1"/>
                </a:solidFill>
              </a:rPr>
              <a:t>179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89" name="AutoShape 23"/>
          <p:cNvSpPr>
            <a:spLocks noChangeArrowheads="1"/>
          </p:cNvSpPr>
          <p:nvPr/>
        </p:nvSpPr>
        <p:spPr bwMode="auto">
          <a:xfrm>
            <a:off x="5726112" y="3211514"/>
            <a:ext cx="10795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90" name="Text Box 24"/>
          <p:cNvSpPr txBox="1">
            <a:spLocks noChangeArrowheads="1"/>
          </p:cNvSpPr>
          <p:nvPr/>
        </p:nvSpPr>
        <p:spPr bwMode="auto">
          <a:xfrm>
            <a:off x="5653087" y="3246439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2000" dirty="0" smtClean="0">
                <a:solidFill>
                  <a:schemeClr val="bg1"/>
                </a:solidFill>
              </a:rPr>
              <a:t>198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91" name="AutoShape 25"/>
          <p:cNvSpPr>
            <a:spLocks noChangeArrowheads="1"/>
          </p:cNvSpPr>
          <p:nvPr/>
        </p:nvSpPr>
        <p:spPr bwMode="auto">
          <a:xfrm>
            <a:off x="612775" y="3706821"/>
            <a:ext cx="5832475" cy="936625"/>
          </a:xfrm>
          <a:prstGeom prst="downArrowCallout">
            <a:avLst>
              <a:gd name="adj1" fmla="val 13204"/>
              <a:gd name="adj2" fmla="val 13060"/>
              <a:gd name="adj3" fmla="val 21028"/>
              <a:gd name="adj4" fmla="val 35255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92" name="Text Box 26"/>
          <p:cNvSpPr txBox="1">
            <a:spLocks noChangeArrowheads="1"/>
          </p:cNvSpPr>
          <p:nvPr/>
        </p:nvSpPr>
        <p:spPr bwMode="auto">
          <a:xfrm>
            <a:off x="1620837" y="3735392"/>
            <a:ext cx="3744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600" dirty="0"/>
              <a:t>Mutaciones presentes en los 3 sujetos</a:t>
            </a:r>
            <a:endParaRPr lang="es-ES" sz="1600" dirty="0"/>
          </a:p>
        </p:txBody>
      </p:sp>
      <p:sp>
        <p:nvSpPr>
          <p:cNvPr id="93" name="Rectangle 27"/>
          <p:cNvSpPr>
            <a:spLocks noChangeArrowheads="1"/>
          </p:cNvSpPr>
          <p:nvPr/>
        </p:nvSpPr>
        <p:spPr bwMode="auto">
          <a:xfrm>
            <a:off x="2987675" y="4714884"/>
            <a:ext cx="1081087" cy="431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94" name="AutoShape 28"/>
          <p:cNvSpPr>
            <a:spLocks noChangeArrowheads="1"/>
          </p:cNvSpPr>
          <p:nvPr/>
        </p:nvSpPr>
        <p:spPr bwMode="auto">
          <a:xfrm>
            <a:off x="3421062" y="5280044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95" name="Line 29"/>
          <p:cNvSpPr>
            <a:spLocks noChangeShapeType="1"/>
          </p:cNvSpPr>
          <p:nvPr/>
        </p:nvSpPr>
        <p:spPr bwMode="auto">
          <a:xfrm>
            <a:off x="2771775" y="5715016"/>
            <a:ext cx="2089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96" name="Text Box 30"/>
          <p:cNvSpPr txBox="1">
            <a:spLocks noChangeArrowheads="1"/>
          </p:cNvSpPr>
          <p:nvPr/>
        </p:nvSpPr>
        <p:spPr bwMode="auto">
          <a:xfrm>
            <a:off x="3563937" y="5378466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1600" dirty="0"/>
              <a:t>Filtro manual</a:t>
            </a:r>
            <a:endParaRPr lang="es-ES" sz="1600" dirty="0"/>
          </a:p>
        </p:txBody>
      </p:sp>
      <p:sp>
        <p:nvSpPr>
          <p:cNvPr id="97" name="Oval 31"/>
          <p:cNvSpPr>
            <a:spLocks noChangeArrowheads="1"/>
          </p:cNvSpPr>
          <p:nvPr/>
        </p:nvSpPr>
        <p:spPr bwMode="auto">
          <a:xfrm>
            <a:off x="2773362" y="6210324"/>
            <a:ext cx="1511300" cy="5762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 smtClean="0"/>
              <a:t>PER3</a:t>
            </a:r>
          </a:p>
          <a:p>
            <a:pPr algn="ctr"/>
            <a:r>
              <a:rPr lang="es-ES" b="1" dirty="0" smtClean="0"/>
              <a:t>USP29</a:t>
            </a:r>
            <a:endParaRPr lang="es-ES" b="1" dirty="0"/>
          </a:p>
        </p:txBody>
      </p:sp>
      <p:sp>
        <p:nvSpPr>
          <p:cNvPr id="98" name="Text Box 32"/>
          <p:cNvSpPr txBox="1">
            <a:spLocks noChangeArrowheads="1"/>
          </p:cNvSpPr>
          <p:nvPr/>
        </p:nvSpPr>
        <p:spPr bwMode="auto">
          <a:xfrm>
            <a:off x="3276600" y="4746637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2000" dirty="0" smtClean="0"/>
              <a:t>63</a:t>
            </a:r>
            <a:endParaRPr lang="es-ES" sz="2000" dirty="0"/>
          </a:p>
        </p:txBody>
      </p:sp>
      <p:sp>
        <p:nvSpPr>
          <p:cNvPr id="99" name="98 Rectángulo"/>
          <p:cNvSpPr/>
          <p:nvPr/>
        </p:nvSpPr>
        <p:spPr>
          <a:xfrm>
            <a:off x="0" y="0"/>
            <a:ext cx="9144032" cy="1500174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1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Resultados:</a:t>
            </a:r>
            <a:r>
              <a:rPr kumimoji="0" lang="es-ES" sz="45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ANNOVAR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/>
      <p:bldP spid="84" grpId="0" animBg="1"/>
      <p:bldP spid="85" grpId="0" animBg="1"/>
      <p:bldP spid="86" grpId="0"/>
      <p:bldP spid="87" grpId="0" animBg="1"/>
      <p:bldP spid="88" grpId="0"/>
      <p:bldP spid="89" grpId="0" animBg="1"/>
      <p:bldP spid="90" grpId="0"/>
      <p:bldP spid="91" grpId="0" animBg="1"/>
      <p:bldP spid="92" grpId="0"/>
      <p:bldP spid="93" grpId="0" animBg="1"/>
      <p:bldP spid="94" grpId="0" animBg="1"/>
      <p:bldP spid="95" grpId="0" animBg="1"/>
      <p:bldP spid="96" grpId="0"/>
      <p:bldP spid="97" grpId="0" animBg="1"/>
      <p:bldP spid="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68 Grupo"/>
          <p:cNvGrpSpPr/>
          <p:nvPr/>
        </p:nvGrpSpPr>
        <p:grpSpPr>
          <a:xfrm>
            <a:off x="0" y="-24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75" name="74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6" name="75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7" name="76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8" name="77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9" name="78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0" name="79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81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86" name="85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7" name="86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8" name="87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9" name="88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0" name="89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1" name="90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2" name="91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3" name="92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4" name="93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5" name="94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6" name="95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7" name="96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8" name="97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9" name="98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0" name="99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1" name="100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2" name="101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3" name="102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4" name="103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5" name="104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6" name="105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7" name="106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8" name="107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9" name="108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0" name="109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110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2" name="111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3" name="112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4" name="113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5" name="114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115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116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117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118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119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120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121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122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123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124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125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126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127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128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129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130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81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3" name="82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" name="83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" name="84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71" name="Group 441"/>
          <p:cNvGraphicFramePr>
            <a:graphicFrameLocks/>
          </p:cNvGraphicFramePr>
          <p:nvPr/>
        </p:nvGraphicFramePr>
        <p:xfrm>
          <a:off x="457200" y="2351088"/>
          <a:ext cx="8229600" cy="3238501"/>
        </p:xfrm>
        <a:graphic>
          <a:graphicData uri="http://schemas.openxmlformats.org/drawingml/2006/table">
            <a:tbl>
              <a:tblPr/>
              <a:tblGrid>
                <a:gridCol w="1077913"/>
                <a:gridCol w="2465383"/>
                <a:gridCol w="2357454"/>
                <a:gridCol w="1071570"/>
                <a:gridCol w="125728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Gen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rbel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Caracter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í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sticas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variante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Tipo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variante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SIFT score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Polyphen2 score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PER3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exon3:c.A347G:p.E116G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Missense SNP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TMEM155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exon5:c.C100T:p.Q34*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Ganancia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cod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ó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parada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ANKRD31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exon7:c.?755del-TGA:p.N253*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Delecci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ó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USP29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exon4:c.T861del-C:p.F287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Delecci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ó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cambio tripletes lectura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2" name="71 Rectángulo"/>
          <p:cNvSpPr/>
          <p:nvPr/>
        </p:nvSpPr>
        <p:spPr>
          <a:xfrm>
            <a:off x="0" y="0"/>
            <a:ext cx="9144032" cy="1500174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Resultados:</a:t>
            </a:r>
            <a:r>
              <a:rPr kumimoji="0" lang="es-ES" sz="45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5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KGGSeq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64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5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6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7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8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9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70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36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37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38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39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0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1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2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3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4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5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6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7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8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9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0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1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2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3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4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5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6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7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8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9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0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2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3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4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5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3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4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5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2" name="71 Rectángulo"/>
          <p:cNvSpPr/>
          <p:nvPr/>
        </p:nvSpPr>
        <p:spPr>
          <a:xfrm>
            <a:off x="0" y="0"/>
            <a:ext cx="9144032" cy="1500174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Resultados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500034" y="2000240"/>
            <a:ext cx="40719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PER3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ANKRD31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TMEM155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USP29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66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7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8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9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0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4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135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40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1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2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3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4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5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6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7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8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9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0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1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2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3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4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5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6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7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8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9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0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1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2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3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4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6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7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8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9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7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8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9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468313" y="1662532"/>
            <a:ext cx="80645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 sz="2800" b="1" dirty="0" smtClean="0"/>
              <a:t>Gen PERIOD3 (PER3).</a:t>
            </a:r>
            <a:r>
              <a:rPr lang="es-ES" sz="2800" dirty="0" smtClean="0"/>
              <a:t> Chr1.</a:t>
            </a:r>
          </a:p>
          <a:p>
            <a:endParaRPr lang="es-ES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dirty="0" smtClean="0"/>
              <a:t>SNP no sinónima. A </a:t>
            </a:r>
            <a:r>
              <a:rPr lang="es-ES" sz="2400" dirty="0"/>
              <a:t>por </a:t>
            </a:r>
            <a:r>
              <a:rPr lang="es-ES" sz="2400" dirty="0" smtClean="0"/>
              <a:t>G </a:t>
            </a:r>
            <a:r>
              <a:rPr lang="es-ES" sz="2400" dirty="0"/>
              <a:t>en </a:t>
            </a:r>
            <a:r>
              <a:rPr lang="es-ES" sz="2400" dirty="0" smtClean="0"/>
              <a:t>7846853. Exón 3. </a:t>
            </a:r>
          </a:p>
          <a:p>
            <a:pPr lvl="1">
              <a:buFont typeface="Arial" pitchFamily="34" charset="0"/>
              <a:buChar char="•"/>
            </a:pPr>
            <a:endParaRPr lang="es-ES" sz="2400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dirty="0" smtClean="0"/>
              <a:t>Codifica proteína PER3. Reloj circadiano.</a:t>
            </a:r>
          </a:p>
          <a:p>
            <a:endParaRPr lang="es-ES" dirty="0" smtClean="0"/>
          </a:p>
        </p:txBody>
      </p:sp>
      <p:sp>
        <p:nvSpPr>
          <p:cNvPr id="73" name="72 Rectángulo"/>
          <p:cNvSpPr/>
          <p:nvPr/>
        </p:nvSpPr>
        <p:spPr>
          <a:xfrm>
            <a:off x="0" y="0"/>
            <a:ext cx="9144032" cy="1500174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 PER3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500034" y="621508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</p:txBody>
      </p:sp>
      <p:pic>
        <p:nvPicPr>
          <p:cNvPr id="71" name="Image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7715304" cy="442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74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6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7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8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9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80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81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86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87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88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89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0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1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2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3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4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5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6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7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8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99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0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1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2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3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4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5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6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7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8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09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10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12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13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14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15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83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84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85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0" name="69 CuadroTexto"/>
          <p:cNvSpPr txBox="1"/>
          <p:nvPr/>
        </p:nvSpPr>
        <p:spPr>
          <a:xfrm>
            <a:off x="256421" y="6143644"/>
            <a:ext cx="8458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Shih</a:t>
            </a:r>
            <a:r>
              <a:rPr lang="es-ES" dirty="0"/>
              <a:t>, Belmonte, &amp; </a:t>
            </a:r>
            <a:r>
              <a:rPr lang="es-ES" dirty="0" err="1"/>
              <a:t>Zandi</a:t>
            </a:r>
            <a:r>
              <a:rPr lang="es-ES" dirty="0"/>
              <a:t>, 2004; Hales RE, </a:t>
            </a:r>
            <a:r>
              <a:rPr lang="es-ES" dirty="0" err="1"/>
              <a:t>Yudofsky</a:t>
            </a:r>
            <a:r>
              <a:rPr lang="es-ES" dirty="0"/>
              <a:t> </a:t>
            </a:r>
            <a:r>
              <a:rPr lang="es-ES" dirty="0" smtClean="0"/>
              <a:t>, </a:t>
            </a:r>
            <a:r>
              <a:rPr lang="es-ES" dirty="0"/>
              <a:t>&amp; </a:t>
            </a:r>
            <a:r>
              <a:rPr lang="es-ES" dirty="0" err="1"/>
              <a:t>Gabbard</a:t>
            </a:r>
            <a:r>
              <a:rPr lang="es-ES" dirty="0"/>
              <a:t> </a:t>
            </a:r>
            <a:r>
              <a:rPr lang="es-ES" dirty="0" smtClean="0"/>
              <a:t>, 2008;</a:t>
            </a:r>
            <a:r>
              <a:rPr lang="en-US" dirty="0" smtClean="0"/>
              <a:t> </a:t>
            </a:r>
            <a:r>
              <a:rPr lang="en-US" dirty="0" err="1"/>
              <a:t>Bertelsen</a:t>
            </a:r>
            <a:r>
              <a:rPr lang="en-US" dirty="0"/>
              <a:t>, </a:t>
            </a:r>
            <a:r>
              <a:rPr lang="en-US" dirty="0" err="1"/>
              <a:t>Harvald</a:t>
            </a:r>
            <a:r>
              <a:rPr lang="en-US" dirty="0"/>
              <a:t>, &amp; </a:t>
            </a:r>
            <a:r>
              <a:rPr lang="en-US" dirty="0" err="1"/>
              <a:t>Hauge</a:t>
            </a:r>
            <a:r>
              <a:rPr lang="en-US" dirty="0"/>
              <a:t>, 1977; </a:t>
            </a:r>
            <a:r>
              <a:rPr lang="en-US" dirty="0" err="1"/>
              <a:t>Mendlewicz</a:t>
            </a:r>
            <a:r>
              <a:rPr lang="en-US" dirty="0"/>
              <a:t> &amp; Rainer, </a:t>
            </a:r>
            <a:r>
              <a:rPr lang="en-US" dirty="0" smtClean="0"/>
              <a:t>1977; </a:t>
            </a:r>
            <a:r>
              <a:rPr lang="en-US" dirty="0" err="1"/>
              <a:t>Merikangas</a:t>
            </a:r>
            <a:r>
              <a:rPr lang="en-US" dirty="0"/>
              <a:t> et al., </a:t>
            </a:r>
            <a:r>
              <a:rPr lang="en-US" dirty="0" smtClean="0"/>
              <a:t>2002</a:t>
            </a:r>
            <a:r>
              <a:rPr lang="en-US" dirty="0"/>
              <a:t>.</a:t>
            </a:r>
            <a:endParaRPr lang="es-ES" dirty="0"/>
          </a:p>
        </p:txBody>
      </p:sp>
      <p:sp>
        <p:nvSpPr>
          <p:cNvPr id="72" name="2 Marcador de contenido"/>
          <p:cNvSpPr txBox="1">
            <a:spLocks/>
          </p:cNvSpPr>
          <p:nvPr/>
        </p:nvSpPr>
        <p:spPr>
          <a:xfrm>
            <a:off x="428596" y="1775191"/>
            <a:ext cx="8258204" cy="4011263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TBP componente genético: herencia compleja.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Hipótesis: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	- Enfermedad común-variaciones comunes.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	GWAS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	- Enfermedad común-múltiples variantes raras.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Familias, ligamiento, secuenciación.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0" y="0"/>
            <a:ext cx="9144032" cy="1500174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Justificación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68 Grupo"/>
          <p:cNvGrpSpPr/>
          <p:nvPr/>
        </p:nvGrpSpPr>
        <p:grpSpPr>
          <a:xfrm>
            <a:off x="0" y="-24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178" name="177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9" name="178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0" name="179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1" name="180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2" name="181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3" name="182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84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89" name="18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0" name="18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1" name="19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2" name="19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3" name="19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4" name="19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5" name="19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6" name="19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7" name="19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8" name="19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9" name="19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0" name="19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1" name="20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2" name="20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3" name="20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4" name="20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5" name="20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6" name="20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7" name="20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8" name="20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9" name="20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0" name="20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1" name="21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2" name="21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3" name="21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21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5" name="21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6" name="21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7" name="21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8" name="21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21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21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22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22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22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22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22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22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22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22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22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22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23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23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23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23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5" name="18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6" name="18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7" name="18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8" name="18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3" name="72 Elipse"/>
          <p:cNvSpPr/>
          <p:nvPr/>
        </p:nvSpPr>
        <p:spPr>
          <a:xfrm>
            <a:off x="2571736" y="928670"/>
            <a:ext cx="4572032" cy="435771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74" name="73 Elipse"/>
          <p:cNvSpPr/>
          <p:nvPr/>
        </p:nvSpPr>
        <p:spPr>
          <a:xfrm>
            <a:off x="6286512" y="357166"/>
            <a:ext cx="2214578" cy="19288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75" name="74 Rectángulo redondeado"/>
          <p:cNvSpPr/>
          <p:nvPr/>
        </p:nvSpPr>
        <p:spPr>
          <a:xfrm>
            <a:off x="5000628" y="3071810"/>
            <a:ext cx="714380" cy="357190"/>
          </a:xfrm>
          <a:prstGeom prst="roundRect">
            <a:avLst/>
          </a:prstGeom>
          <a:solidFill>
            <a:srgbClr val="13DF1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76" name="75 CuadroTexto"/>
          <p:cNvSpPr txBox="1"/>
          <p:nvPr/>
        </p:nvSpPr>
        <p:spPr>
          <a:xfrm>
            <a:off x="5010152" y="3090446"/>
            <a:ext cx="847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BMAL1</a:t>
            </a:r>
            <a:endParaRPr lang="es-ES" sz="1200" dirty="0"/>
          </a:p>
        </p:txBody>
      </p:sp>
      <p:sp>
        <p:nvSpPr>
          <p:cNvPr id="77" name="76 Rectángulo"/>
          <p:cNvSpPr/>
          <p:nvPr/>
        </p:nvSpPr>
        <p:spPr>
          <a:xfrm>
            <a:off x="7500958" y="2857496"/>
            <a:ext cx="428628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78" name="77 CuadroTexto"/>
          <p:cNvSpPr txBox="1"/>
          <p:nvPr/>
        </p:nvSpPr>
        <p:spPr>
          <a:xfrm>
            <a:off x="6357950" y="2643182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CRY</a:t>
            </a:r>
            <a:endParaRPr lang="es-ES" sz="1200" dirty="0"/>
          </a:p>
        </p:txBody>
      </p:sp>
      <p:sp>
        <p:nvSpPr>
          <p:cNvPr id="79" name="78 CuadroTexto"/>
          <p:cNvSpPr txBox="1"/>
          <p:nvPr/>
        </p:nvSpPr>
        <p:spPr>
          <a:xfrm>
            <a:off x="7429520" y="2857496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CRY</a:t>
            </a:r>
            <a:endParaRPr lang="es-ES" sz="1200" dirty="0"/>
          </a:p>
        </p:txBody>
      </p:sp>
      <p:sp>
        <p:nvSpPr>
          <p:cNvPr id="80" name="79 Elipse"/>
          <p:cNvSpPr/>
          <p:nvPr/>
        </p:nvSpPr>
        <p:spPr>
          <a:xfrm>
            <a:off x="7429520" y="3286124"/>
            <a:ext cx="571504" cy="357190"/>
          </a:xfrm>
          <a:prstGeom prst="ellipse">
            <a:avLst/>
          </a:prstGeom>
          <a:solidFill>
            <a:srgbClr val="1D0CF4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81" name="80 Elipse"/>
          <p:cNvSpPr/>
          <p:nvPr/>
        </p:nvSpPr>
        <p:spPr>
          <a:xfrm>
            <a:off x="7429520" y="3714752"/>
            <a:ext cx="571504" cy="357190"/>
          </a:xfrm>
          <a:prstGeom prst="ellipse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82" name="81 Elipse"/>
          <p:cNvSpPr/>
          <p:nvPr/>
        </p:nvSpPr>
        <p:spPr>
          <a:xfrm>
            <a:off x="7429520" y="4143380"/>
            <a:ext cx="571504" cy="357190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83" name="82 CuadroTexto"/>
          <p:cNvSpPr txBox="1"/>
          <p:nvPr/>
        </p:nvSpPr>
        <p:spPr>
          <a:xfrm>
            <a:off x="6357950" y="3000372"/>
            <a:ext cx="70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PER1</a:t>
            </a:r>
            <a:endParaRPr lang="es-ES" sz="1200" dirty="0"/>
          </a:p>
        </p:txBody>
      </p:sp>
      <p:sp>
        <p:nvSpPr>
          <p:cNvPr id="84" name="83 CuadroTexto"/>
          <p:cNvSpPr txBox="1"/>
          <p:nvPr/>
        </p:nvSpPr>
        <p:spPr>
          <a:xfrm>
            <a:off x="7448568" y="3286124"/>
            <a:ext cx="695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PER1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85" name="84 CuadroTexto"/>
          <p:cNvSpPr txBox="1"/>
          <p:nvPr/>
        </p:nvSpPr>
        <p:spPr>
          <a:xfrm>
            <a:off x="6357950" y="3376198"/>
            <a:ext cx="685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PER2</a:t>
            </a:r>
            <a:endParaRPr lang="es-ES" sz="1200" dirty="0"/>
          </a:p>
        </p:txBody>
      </p:sp>
      <p:sp>
        <p:nvSpPr>
          <p:cNvPr id="86" name="85 CuadroTexto"/>
          <p:cNvSpPr txBox="1"/>
          <p:nvPr/>
        </p:nvSpPr>
        <p:spPr>
          <a:xfrm>
            <a:off x="7429520" y="4162016"/>
            <a:ext cx="604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PER3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87" name="86 CuadroTexto"/>
          <p:cNvSpPr txBox="1"/>
          <p:nvPr/>
        </p:nvSpPr>
        <p:spPr>
          <a:xfrm>
            <a:off x="7429520" y="3714752"/>
            <a:ext cx="666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PER2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88" name="87 CuadroTexto"/>
          <p:cNvSpPr txBox="1"/>
          <p:nvPr/>
        </p:nvSpPr>
        <p:spPr>
          <a:xfrm>
            <a:off x="6357950" y="3714752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PER3</a:t>
            </a:r>
            <a:endParaRPr lang="es-ES" sz="1200" dirty="0"/>
          </a:p>
        </p:txBody>
      </p:sp>
      <p:cxnSp>
        <p:nvCxnSpPr>
          <p:cNvPr id="89" name="88 Conector recto"/>
          <p:cNvCxnSpPr/>
          <p:nvPr/>
        </p:nvCxnSpPr>
        <p:spPr>
          <a:xfrm>
            <a:off x="6215074" y="2928934"/>
            <a:ext cx="642942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"/>
          <p:cNvCxnSpPr/>
          <p:nvPr/>
        </p:nvCxnSpPr>
        <p:spPr>
          <a:xfrm>
            <a:off x="6215074" y="3286124"/>
            <a:ext cx="642942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"/>
          <p:cNvCxnSpPr/>
          <p:nvPr/>
        </p:nvCxnSpPr>
        <p:spPr>
          <a:xfrm>
            <a:off x="6215074" y="3643314"/>
            <a:ext cx="642942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6215074" y="4000504"/>
            <a:ext cx="642942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Rectángulo"/>
          <p:cNvSpPr/>
          <p:nvPr/>
        </p:nvSpPr>
        <p:spPr>
          <a:xfrm>
            <a:off x="6215074" y="2883215"/>
            <a:ext cx="71438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94" name="93 Rectángulo"/>
          <p:cNvSpPr/>
          <p:nvPr/>
        </p:nvSpPr>
        <p:spPr>
          <a:xfrm>
            <a:off x="6215074" y="3240405"/>
            <a:ext cx="71438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95" name="94 Rectángulo"/>
          <p:cNvSpPr/>
          <p:nvPr/>
        </p:nvSpPr>
        <p:spPr>
          <a:xfrm>
            <a:off x="6215074" y="3597595"/>
            <a:ext cx="71438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96" name="95 Rectángulo"/>
          <p:cNvSpPr/>
          <p:nvPr/>
        </p:nvSpPr>
        <p:spPr>
          <a:xfrm>
            <a:off x="6215074" y="3954785"/>
            <a:ext cx="71438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97" name="96 Elipse"/>
          <p:cNvSpPr/>
          <p:nvPr/>
        </p:nvSpPr>
        <p:spPr>
          <a:xfrm>
            <a:off x="7500958" y="1428736"/>
            <a:ext cx="571504" cy="357190"/>
          </a:xfrm>
          <a:prstGeom prst="ellipse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98" name="97 CuadroTexto"/>
          <p:cNvSpPr txBox="1"/>
          <p:nvPr/>
        </p:nvSpPr>
        <p:spPr>
          <a:xfrm>
            <a:off x="7477140" y="1428736"/>
            <a:ext cx="666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PER2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99" name="98 Rectángulo"/>
          <p:cNvSpPr/>
          <p:nvPr/>
        </p:nvSpPr>
        <p:spPr>
          <a:xfrm>
            <a:off x="7596214" y="1071546"/>
            <a:ext cx="428628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00" name="99 CuadroTexto"/>
          <p:cNvSpPr txBox="1"/>
          <p:nvPr/>
        </p:nvSpPr>
        <p:spPr>
          <a:xfrm>
            <a:off x="7524776" y="1071546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CRY</a:t>
            </a:r>
            <a:endParaRPr lang="es-ES" sz="1200" dirty="0"/>
          </a:p>
        </p:txBody>
      </p:sp>
      <p:sp>
        <p:nvSpPr>
          <p:cNvPr id="101" name="100 Elipse"/>
          <p:cNvSpPr/>
          <p:nvPr/>
        </p:nvSpPr>
        <p:spPr>
          <a:xfrm>
            <a:off x="6858016" y="1071546"/>
            <a:ext cx="571504" cy="357190"/>
          </a:xfrm>
          <a:prstGeom prst="ellipse">
            <a:avLst/>
          </a:prstGeom>
          <a:solidFill>
            <a:srgbClr val="1D0CF4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02" name="101 CuadroTexto"/>
          <p:cNvSpPr txBox="1"/>
          <p:nvPr/>
        </p:nvSpPr>
        <p:spPr>
          <a:xfrm>
            <a:off x="6877064" y="1071546"/>
            <a:ext cx="695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PER1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103" name="102 Elipse"/>
          <p:cNvSpPr/>
          <p:nvPr/>
        </p:nvSpPr>
        <p:spPr>
          <a:xfrm>
            <a:off x="6348426" y="1071546"/>
            <a:ext cx="571504" cy="357190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04" name="103 CuadroTexto"/>
          <p:cNvSpPr txBox="1"/>
          <p:nvPr/>
        </p:nvSpPr>
        <p:spPr>
          <a:xfrm>
            <a:off x="6348426" y="1090182"/>
            <a:ext cx="604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PER3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105" name="104 Rectángulo"/>
          <p:cNvSpPr/>
          <p:nvPr/>
        </p:nvSpPr>
        <p:spPr>
          <a:xfrm>
            <a:off x="6705616" y="714356"/>
            <a:ext cx="428628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06" name="105 CuadroTexto"/>
          <p:cNvSpPr txBox="1"/>
          <p:nvPr/>
        </p:nvSpPr>
        <p:spPr>
          <a:xfrm>
            <a:off x="6634178" y="714356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CRY</a:t>
            </a:r>
            <a:endParaRPr lang="es-ES" sz="1200" dirty="0"/>
          </a:p>
        </p:txBody>
      </p:sp>
      <p:cxnSp>
        <p:nvCxnSpPr>
          <p:cNvPr id="107" name="106 Conector recto"/>
          <p:cNvCxnSpPr/>
          <p:nvPr/>
        </p:nvCxnSpPr>
        <p:spPr>
          <a:xfrm>
            <a:off x="3143240" y="1910166"/>
            <a:ext cx="642942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"/>
          <p:cNvCxnSpPr/>
          <p:nvPr/>
        </p:nvCxnSpPr>
        <p:spPr>
          <a:xfrm>
            <a:off x="3143240" y="2194330"/>
            <a:ext cx="642942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108 CuadroTexto"/>
          <p:cNvSpPr txBox="1"/>
          <p:nvPr/>
        </p:nvSpPr>
        <p:spPr>
          <a:xfrm>
            <a:off x="3071802" y="1937555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CLK</a:t>
            </a:r>
            <a:endParaRPr lang="es-ES" sz="1200" dirty="0"/>
          </a:p>
        </p:txBody>
      </p:sp>
      <p:sp>
        <p:nvSpPr>
          <p:cNvPr id="110" name="109 CuadroTexto"/>
          <p:cNvSpPr txBox="1"/>
          <p:nvPr/>
        </p:nvSpPr>
        <p:spPr>
          <a:xfrm>
            <a:off x="3081326" y="1651803"/>
            <a:ext cx="847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BMAL1</a:t>
            </a:r>
            <a:endParaRPr lang="es-ES" sz="1200" dirty="0"/>
          </a:p>
        </p:txBody>
      </p:sp>
      <p:sp>
        <p:nvSpPr>
          <p:cNvPr id="111" name="110 Rectángulo"/>
          <p:cNvSpPr/>
          <p:nvPr/>
        </p:nvSpPr>
        <p:spPr>
          <a:xfrm>
            <a:off x="3714744" y="1864447"/>
            <a:ext cx="71438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12" name="111 Rectángulo"/>
          <p:cNvSpPr/>
          <p:nvPr/>
        </p:nvSpPr>
        <p:spPr>
          <a:xfrm>
            <a:off x="3714744" y="2150199"/>
            <a:ext cx="71438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13" name="112 Rectángulo redondeado"/>
          <p:cNvSpPr/>
          <p:nvPr/>
        </p:nvSpPr>
        <p:spPr>
          <a:xfrm>
            <a:off x="2000232" y="2000240"/>
            <a:ext cx="500066" cy="35719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14" name="113 Rectángulo redondeado"/>
          <p:cNvSpPr/>
          <p:nvPr/>
        </p:nvSpPr>
        <p:spPr>
          <a:xfrm>
            <a:off x="2000232" y="1571612"/>
            <a:ext cx="714380" cy="357190"/>
          </a:xfrm>
          <a:prstGeom prst="roundRect">
            <a:avLst/>
          </a:prstGeom>
          <a:solidFill>
            <a:srgbClr val="13DF1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15" name="114 CuadroTexto"/>
          <p:cNvSpPr txBox="1"/>
          <p:nvPr/>
        </p:nvSpPr>
        <p:spPr>
          <a:xfrm>
            <a:off x="2000232" y="2018876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CLK</a:t>
            </a:r>
            <a:endParaRPr lang="es-ES" sz="1200" dirty="0"/>
          </a:p>
        </p:txBody>
      </p:sp>
      <p:sp>
        <p:nvSpPr>
          <p:cNvPr id="116" name="115 CuadroTexto"/>
          <p:cNvSpPr txBox="1"/>
          <p:nvPr/>
        </p:nvSpPr>
        <p:spPr>
          <a:xfrm>
            <a:off x="2009756" y="1590248"/>
            <a:ext cx="847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BMAL1</a:t>
            </a:r>
            <a:endParaRPr lang="es-ES" sz="1200" dirty="0"/>
          </a:p>
        </p:txBody>
      </p:sp>
      <p:sp>
        <p:nvSpPr>
          <p:cNvPr id="117" name="116 Triángulo isósceles"/>
          <p:cNvSpPr/>
          <p:nvPr/>
        </p:nvSpPr>
        <p:spPr>
          <a:xfrm>
            <a:off x="928662" y="3786190"/>
            <a:ext cx="714380" cy="285752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18" name="117 Triángulo isósceles"/>
          <p:cNvSpPr/>
          <p:nvPr/>
        </p:nvSpPr>
        <p:spPr>
          <a:xfrm>
            <a:off x="428596" y="4143380"/>
            <a:ext cx="642942" cy="285752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19" name="118 Triángulo isósceles"/>
          <p:cNvSpPr/>
          <p:nvPr/>
        </p:nvSpPr>
        <p:spPr>
          <a:xfrm>
            <a:off x="1357290" y="3429000"/>
            <a:ext cx="714380" cy="285752"/>
          </a:xfrm>
          <a:prstGeom prst="triangl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20" name="119 CuadroTexto"/>
          <p:cNvSpPr txBox="1"/>
          <p:nvPr/>
        </p:nvSpPr>
        <p:spPr>
          <a:xfrm>
            <a:off x="1438252" y="3500438"/>
            <a:ext cx="633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RORA</a:t>
            </a:r>
            <a:endParaRPr lang="es-ES" sz="1200" b="1" dirty="0"/>
          </a:p>
        </p:txBody>
      </p:sp>
      <p:sp>
        <p:nvSpPr>
          <p:cNvPr id="121" name="120 CuadroTexto"/>
          <p:cNvSpPr txBox="1"/>
          <p:nvPr/>
        </p:nvSpPr>
        <p:spPr>
          <a:xfrm>
            <a:off x="500034" y="4214818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DEC</a:t>
            </a:r>
            <a:endParaRPr lang="es-ES" sz="1200" b="1" dirty="0"/>
          </a:p>
        </p:txBody>
      </p:sp>
      <p:sp>
        <p:nvSpPr>
          <p:cNvPr id="122" name="121 CuadroTexto"/>
          <p:cNvSpPr txBox="1"/>
          <p:nvPr/>
        </p:nvSpPr>
        <p:spPr>
          <a:xfrm>
            <a:off x="938186" y="3866381"/>
            <a:ext cx="776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 smtClean="0"/>
              <a:t>Rev-Erb</a:t>
            </a:r>
            <a:endParaRPr lang="es-ES" sz="1200" b="1" dirty="0"/>
          </a:p>
        </p:txBody>
      </p:sp>
      <p:cxnSp>
        <p:nvCxnSpPr>
          <p:cNvPr id="123" name="122 Conector recto"/>
          <p:cNvCxnSpPr/>
          <p:nvPr/>
        </p:nvCxnSpPr>
        <p:spPr>
          <a:xfrm>
            <a:off x="3000364" y="3793355"/>
            <a:ext cx="642942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123 Rectángulo"/>
          <p:cNvSpPr/>
          <p:nvPr/>
        </p:nvSpPr>
        <p:spPr>
          <a:xfrm>
            <a:off x="3571868" y="3749224"/>
            <a:ext cx="71438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cxnSp>
        <p:nvCxnSpPr>
          <p:cNvPr id="125" name="124 Conector recto"/>
          <p:cNvCxnSpPr/>
          <p:nvPr/>
        </p:nvCxnSpPr>
        <p:spPr>
          <a:xfrm>
            <a:off x="3000364" y="4007669"/>
            <a:ext cx="642942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125 Rectángulo"/>
          <p:cNvSpPr/>
          <p:nvPr/>
        </p:nvSpPr>
        <p:spPr>
          <a:xfrm>
            <a:off x="3571868" y="3963538"/>
            <a:ext cx="71438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cxnSp>
        <p:nvCxnSpPr>
          <p:cNvPr id="127" name="126 Conector recto"/>
          <p:cNvCxnSpPr/>
          <p:nvPr/>
        </p:nvCxnSpPr>
        <p:spPr>
          <a:xfrm>
            <a:off x="3000364" y="4221983"/>
            <a:ext cx="642942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127 Rectángulo"/>
          <p:cNvSpPr/>
          <p:nvPr/>
        </p:nvSpPr>
        <p:spPr>
          <a:xfrm>
            <a:off x="3571868" y="4177852"/>
            <a:ext cx="71438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29" name="128 CuadroTexto"/>
          <p:cNvSpPr txBox="1"/>
          <p:nvPr/>
        </p:nvSpPr>
        <p:spPr>
          <a:xfrm>
            <a:off x="2928926" y="3580629"/>
            <a:ext cx="633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RORA</a:t>
            </a:r>
            <a:endParaRPr lang="es-ES" sz="1200" b="1" dirty="0"/>
          </a:p>
        </p:txBody>
      </p:sp>
      <p:sp>
        <p:nvSpPr>
          <p:cNvPr id="130" name="129 CuadroTexto"/>
          <p:cNvSpPr txBox="1"/>
          <p:nvPr/>
        </p:nvSpPr>
        <p:spPr>
          <a:xfrm>
            <a:off x="2919402" y="3794943"/>
            <a:ext cx="723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 smtClean="0"/>
              <a:t>Rev-Erb</a:t>
            </a:r>
            <a:endParaRPr lang="es-ES" sz="1200" b="1" dirty="0"/>
          </a:p>
        </p:txBody>
      </p:sp>
      <p:sp>
        <p:nvSpPr>
          <p:cNvPr id="131" name="130 CuadroTexto"/>
          <p:cNvSpPr txBox="1"/>
          <p:nvPr/>
        </p:nvSpPr>
        <p:spPr>
          <a:xfrm>
            <a:off x="4357686" y="2866249"/>
            <a:ext cx="642942" cy="276999"/>
          </a:xfrm>
          <a:prstGeom prst="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NPAS2</a:t>
            </a:r>
            <a:endParaRPr lang="es-ES" sz="1200" dirty="0"/>
          </a:p>
        </p:txBody>
      </p:sp>
      <p:sp>
        <p:nvSpPr>
          <p:cNvPr id="132" name="131 Flecha doblada"/>
          <p:cNvSpPr/>
          <p:nvPr/>
        </p:nvSpPr>
        <p:spPr>
          <a:xfrm>
            <a:off x="5286380" y="2857496"/>
            <a:ext cx="857256" cy="214314"/>
          </a:xfrm>
          <a:prstGeom prst="bentArrow">
            <a:avLst>
              <a:gd name="adj1" fmla="val 14545"/>
              <a:gd name="adj2" fmla="val 25000"/>
              <a:gd name="adj3" fmla="val 25000"/>
              <a:gd name="adj4" fmla="val 437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33" name="132 Flecha doblada"/>
          <p:cNvSpPr/>
          <p:nvPr/>
        </p:nvSpPr>
        <p:spPr>
          <a:xfrm flipV="1">
            <a:off x="5286380" y="3429000"/>
            <a:ext cx="857256" cy="561980"/>
          </a:xfrm>
          <a:prstGeom prst="bentArrow">
            <a:avLst>
              <a:gd name="adj1" fmla="val 7149"/>
              <a:gd name="adj2" fmla="val 8975"/>
              <a:gd name="adj3" fmla="val 17604"/>
              <a:gd name="adj4" fmla="val 437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34" name="133 Flecha doblada"/>
          <p:cNvSpPr/>
          <p:nvPr/>
        </p:nvSpPr>
        <p:spPr>
          <a:xfrm flipV="1">
            <a:off x="5438780" y="3429000"/>
            <a:ext cx="704856" cy="214314"/>
          </a:xfrm>
          <a:prstGeom prst="bentArrow">
            <a:avLst>
              <a:gd name="adj1" fmla="val 17950"/>
              <a:gd name="adj2" fmla="val 14793"/>
              <a:gd name="adj3" fmla="val 29887"/>
              <a:gd name="adj4" fmla="val 437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35" name="134 Flecha derecha"/>
          <p:cNvSpPr/>
          <p:nvPr/>
        </p:nvSpPr>
        <p:spPr>
          <a:xfrm>
            <a:off x="5715008" y="3214686"/>
            <a:ext cx="428628" cy="7143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cxnSp>
        <p:nvCxnSpPr>
          <p:cNvPr id="136" name="135 Conector recto de flecha"/>
          <p:cNvCxnSpPr>
            <a:endCxn id="86" idx="1"/>
          </p:cNvCxnSpPr>
          <p:nvPr/>
        </p:nvCxnSpPr>
        <p:spPr>
          <a:xfrm>
            <a:off x="6929454" y="4071942"/>
            <a:ext cx="500066" cy="2285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136 Conector recto de flecha"/>
          <p:cNvCxnSpPr>
            <a:endCxn id="87" idx="1"/>
          </p:cNvCxnSpPr>
          <p:nvPr/>
        </p:nvCxnSpPr>
        <p:spPr>
          <a:xfrm>
            <a:off x="6929455" y="3714751"/>
            <a:ext cx="500065" cy="1385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137 Conector recto de flecha"/>
          <p:cNvCxnSpPr>
            <a:endCxn id="84" idx="1"/>
          </p:cNvCxnSpPr>
          <p:nvPr/>
        </p:nvCxnSpPr>
        <p:spPr>
          <a:xfrm>
            <a:off x="6929454" y="3214686"/>
            <a:ext cx="519114" cy="2099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138 Conector recto de flecha"/>
          <p:cNvCxnSpPr>
            <a:stCxn id="78" idx="3"/>
            <a:endCxn id="79" idx="1"/>
          </p:cNvCxnSpPr>
          <p:nvPr/>
        </p:nvCxnSpPr>
        <p:spPr>
          <a:xfrm>
            <a:off x="6858016" y="2781682"/>
            <a:ext cx="571504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139 Flecha abajo"/>
          <p:cNvSpPr/>
          <p:nvPr/>
        </p:nvSpPr>
        <p:spPr>
          <a:xfrm rot="10800000">
            <a:off x="7572396" y="2285992"/>
            <a:ext cx="428628" cy="35719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41" name="140 Cerrar llave"/>
          <p:cNvSpPr/>
          <p:nvPr/>
        </p:nvSpPr>
        <p:spPr>
          <a:xfrm>
            <a:off x="3786182" y="1785926"/>
            <a:ext cx="142876" cy="50006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cxnSp>
        <p:nvCxnSpPr>
          <p:cNvPr id="142" name="141 Conector recto de flecha"/>
          <p:cNvCxnSpPr>
            <a:stCxn id="110" idx="1"/>
          </p:cNvCxnSpPr>
          <p:nvPr/>
        </p:nvCxnSpPr>
        <p:spPr>
          <a:xfrm rot="10800000">
            <a:off x="2786050" y="1776045"/>
            <a:ext cx="295276" cy="142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 de flecha"/>
          <p:cNvCxnSpPr>
            <a:stCxn id="109" idx="1"/>
          </p:cNvCxnSpPr>
          <p:nvPr/>
        </p:nvCxnSpPr>
        <p:spPr>
          <a:xfrm rot="10800000" flipV="1">
            <a:off x="2571736" y="2076054"/>
            <a:ext cx="500066" cy="1286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143 Flecha doblada"/>
          <p:cNvSpPr/>
          <p:nvPr/>
        </p:nvSpPr>
        <p:spPr>
          <a:xfrm rot="10800000">
            <a:off x="3929058" y="1928802"/>
            <a:ext cx="3857652" cy="285752"/>
          </a:xfrm>
          <a:prstGeom prst="ben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45" name="144 Flecha doblada"/>
          <p:cNvSpPr/>
          <p:nvPr/>
        </p:nvSpPr>
        <p:spPr>
          <a:xfrm rot="10800000">
            <a:off x="3929058" y="1500173"/>
            <a:ext cx="3214710" cy="500064"/>
          </a:xfrm>
          <a:prstGeom prst="bentArrow">
            <a:avLst>
              <a:gd name="adj1" fmla="val 11147"/>
              <a:gd name="adj2" fmla="val 15303"/>
              <a:gd name="adj3" fmla="val 16688"/>
              <a:gd name="adj4" fmla="val 4375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46" name="145 Flecha abajo"/>
          <p:cNvSpPr/>
          <p:nvPr/>
        </p:nvSpPr>
        <p:spPr>
          <a:xfrm>
            <a:off x="7500958" y="4786320"/>
            <a:ext cx="428628" cy="64294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47" name="146 Estrella de 16 puntas"/>
          <p:cNvSpPr/>
          <p:nvPr/>
        </p:nvSpPr>
        <p:spPr>
          <a:xfrm>
            <a:off x="7858148" y="4786322"/>
            <a:ext cx="1071538" cy="428628"/>
          </a:xfrm>
          <a:prstGeom prst="star16">
            <a:avLst/>
          </a:prstGeom>
          <a:noFill/>
          <a:ln>
            <a:solidFill>
              <a:srgbClr val="F7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48" name="147 CuadroTexto"/>
          <p:cNvSpPr txBox="1"/>
          <p:nvPr/>
        </p:nvSpPr>
        <p:spPr>
          <a:xfrm>
            <a:off x="8072462" y="4835735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kinasa</a:t>
            </a:r>
            <a:endParaRPr lang="es-ES" sz="1200" dirty="0"/>
          </a:p>
        </p:txBody>
      </p:sp>
      <p:sp>
        <p:nvSpPr>
          <p:cNvPr id="149" name="148 Acorde"/>
          <p:cNvSpPr/>
          <p:nvPr/>
        </p:nvSpPr>
        <p:spPr>
          <a:xfrm>
            <a:off x="7500958" y="5715016"/>
            <a:ext cx="357190" cy="285752"/>
          </a:xfrm>
          <a:prstGeom prst="cho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50" name="149 Acorde"/>
          <p:cNvSpPr/>
          <p:nvPr/>
        </p:nvSpPr>
        <p:spPr>
          <a:xfrm rot="10480655">
            <a:off x="7874077" y="5659368"/>
            <a:ext cx="357190" cy="360041"/>
          </a:xfrm>
          <a:prstGeom prst="chor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51" name="150 Acorde"/>
          <p:cNvSpPr/>
          <p:nvPr/>
        </p:nvSpPr>
        <p:spPr>
          <a:xfrm rot="5565431">
            <a:off x="7651723" y="5439526"/>
            <a:ext cx="241359" cy="531894"/>
          </a:xfrm>
          <a:prstGeom prst="chor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52" name="151 CuadroTexto"/>
          <p:cNvSpPr txBox="1"/>
          <p:nvPr/>
        </p:nvSpPr>
        <p:spPr>
          <a:xfrm>
            <a:off x="7358082" y="6072207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DEGRADACIÓN EN EL PROTEOSOMA</a:t>
            </a:r>
            <a:endParaRPr lang="es-ES" sz="1200" dirty="0"/>
          </a:p>
        </p:txBody>
      </p:sp>
      <p:cxnSp>
        <p:nvCxnSpPr>
          <p:cNvPr id="153" name="152 Conector recto"/>
          <p:cNvCxnSpPr/>
          <p:nvPr/>
        </p:nvCxnSpPr>
        <p:spPr>
          <a:xfrm>
            <a:off x="4714876" y="4929198"/>
            <a:ext cx="642942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153 Rectángulo"/>
          <p:cNvSpPr/>
          <p:nvPr/>
        </p:nvSpPr>
        <p:spPr>
          <a:xfrm>
            <a:off x="4714876" y="4883479"/>
            <a:ext cx="71438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55" name="154 CuadroTexto"/>
          <p:cNvSpPr txBox="1"/>
          <p:nvPr/>
        </p:nvSpPr>
        <p:spPr>
          <a:xfrm>
            <a:off x="4857752" y="4723637"/>
            <a:ext cx="633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 smtClean="0"/>
              <a:t>CCGs</a:t>
            </a:r>
            <a:endParaRPr lang="es-ES" sz="1200" b="1" dirty="0"/>
          </a:p>
        </p:txBody>
      </p:sp>
      <p:sp>
        <p:nvSpPr>
          <p:cNvPr id="156" name="155 Flecha abajo"/>
          <p:cNvSpPr/>
          <p:nvPr/>
        </p:nvSpPr>
        <p:spPr>
          <a:xfrm>
            <a:off x="4857752" y="5072073"/>
            <a:ext cx="357190" cy="642943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57" name="156 CuadroTexto"/>
          <p:cNvSpPr txBox="1"/>
          <p:nvPr/>
        </p:nvSpPr>
        <p:spPr>
          <a:xfrm>
            <a:off x="4143372" y="590617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Procesos biológicos rítmicos</a:t>
            </a:r>
            <a:endParaRPr lang="es-ES" sz="1400" dirty="0"/>
          </a:p>
        </p:txBody>
      </p:sp>
      <p:sp>
        <p:nvSpPr>
          <p:cNvPr id="158" name="157 Rectángulo"/>
          <p:cNvSpPr/>
          <p:nvPr/>
        </p:nvSpPr>
        <p:spPr>
          <a:xfrm>
            <a:off x="4071934" y="5786454"/>
            <a:ext cx="1857388" cy="78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59" name="158 Flecha doblada"/>
          <p:cNvSpPr/>
          <p:nvPr/>
        </p:nvSpPr>
        <p:spPr>
          <a:xfrm flipH="1" flipV="1">
            <a:off x="3714744" y="3429000"/>
            <a:ext cx="1071570" cy="428628"/>
          </a:xfrm>
          <a:prstGeom prst="bentArrow">
            <a:avLst>
              <a:gd name="adj1" fmla="val 6234"/>
              <a:gd name="adj2" fmla="val 18074"/>
              <a:gd name="adj3" fmla="val 13918"/>
              <a:gd name="adj4" fmla="val 437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60" name="159 Rectángulo redondeado"/>
          <p:cNvSpPr/>
          <p:nvPr/>
        </p:nvSpPr>
        <p:spPr>
          <a:xfrm>
            <a:off x="4500562" y="3071810"/>
            <a:ext cx="500066" cy="35719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161" name="160 CuadroTexto"/>
          <p:cNvSpPr txBox="1"/>
          <p:nvPr/>
        </p:nvSpPr>
        <p:spPr>
          <a:xfrm>
            <a:off x="4500562" y="3090446"/>
            <a:ext cx="50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CLK</a:t>
            </a:r>
            <a:endParaRPr lang="es-ES" sz="1200" dirty="0"/>
          </a:p>
        </p:txBody>
      </p:sp>
      <p:sp>
        <p:nvSpPr>
          <p:cNvPr id="162" name="161 Flecha doblada"/>
          <p:cNvSpPr/>
          <p:nvPr/>
        </p:nvSpPr>
        <p:spPr>
          <a:xfrm flipH="1" flipV="1">
            <a:off x="3714744" y="3429000"/>
            <a:ext cx="1223970" cy="642942"/>
          </a:xfrm>
          <a:prstGeom prst="bentArrow">
            <a:avLst>
              <a:gd name="adj1" fmla="val 6234"/>
              <a:gd name="adj2" fmla="val 12687"/>
              <a:gd name="adj3" fmla="val 7453"/>
              <a:gd name="adj4" fmla="val 437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63" name="162 Flecha doblada"/>
          <p:cNvSpPr/>
          <p:nvPr/>
        </p:nvSpPr>
        <p:spPr>
          <a:xfrm flipH="1" flipV="1">
            <a:off x="3714744" y="3429000"/>
            <a:ext cx="1357322" cy="857256"/>
          </a:xfrm>
          <a:prstGeom prst="bentArrow">
            <a:avLst>
              <a:gd name="adj1" fmla="val 4848"/>
              <a:gd name="adj2" fmla="val 7839"/>
              <a:gd name="adj3" fmla="val 7453"/>
              <a:gd name="adj4" fmla="val 4375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cxnSp>
        <p:nvCxnSpPr>
          <p:cNvPr id="164" name="163 Conector recto de flecha"/>
          <p:cNvCxnSpPr>
            <a:stCxn id="129" idx="1"/>
            <a:endCxn id="120" idx="3"/>
          </p:cNvCxnSpPr>
          <p:nvPr/>
        </p:nvCxnSpPr>
        <p:spPr>
          <a:xfrm rot="10800000">
            <a:off x="2071670" y="3638939"/>
            <a:ext cx="857256" cy="801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164 Conector recto de flecha"/>
          <p:cNvCxnSpPr>
            <a:stCxn id="130" idx="1"/>
            <a:endCxn id="122" idx="3"/>
          </p:cNvCxnSpPr>
          <p:nvPr/>
        </p:nvCxnSpPr>
        <p:spPr>
          <a:xfrm rot="10800000" flipV="1">
            <a:off x="1714480" y="3933443"/>
            <a:ext cx="1204922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165 Conector recto de flecha"/>
          <p:cNvCxnSpPr>
            <a:stCxn id="167" idx="1"/>
          </p:cNvCxnSpPr>
          <p:nvPr/>
        </p:nvCxnSpPr>
        <p:spPr>
          <a:xfrm rot="10800000" flipV="1">
            <a:off x="928662" y="4147756"/>
            <a:ext cx="1990740" cy="670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166 CuadroTexto"/>
          <p:cNvSpPr txBox="1"/>
          <p:nvPr/>
        </p:nvSpPr>
        <p:spPr>
          <a:xfrm>
            <a:off x="2919402" y="4009257"/>
            <a:ext cx="723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DEC</a:t>
            </a:r>
            <a:endParaRPr lang="es-ES" sz="1200" b="1" dirty="0"/>
          </a:p>
        </p:txBody>
      </p:sp>
      <p:sp>
        <p:nvSpPr>
          <p:cNvPr id="168" name="167 Flecha doblada"/>
          <p:cNvSpPr/>
          <p:nvPr/>
        </p:nvSpPr>
        <p:spPr>
          <a:xfrm flipV="1">
            <a:off x="2143108" y="2500306"/>
            <a:ext cx="2286016" cy="928694"/>
          </a:xfrm>
          <a:prstGeom prst="bentArrow">
            <a:avLst>
              <a:gd name="adj1" fmla="val 18180"/>
              <a:gd name="adj2" fmla="val 17435"/>
              <a:gd name="adj3" fmla="val 24639"/>
              <a:gd name="adj4" fmla="val 492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69" name="168 Flecha en U"/>
          <p:cNvSpPr/>
          <p:nvPr/>
        </p:nvSpPr>
        <p:spPr>
          <a:xfrm>
            <a:off x="714348" y="1357298"/>
            <a:ext cx="2571768" cy="2714644"/>
          </a:xfrm>
          <a:prstGeom prst="uturnArrow">
            <a:avLst>
              <a:gd name="adj1" fmla="val 907"/>
              <a:gd name="adj2" fmla="val 1906"/>
              <a:gd name="adj3" fmla="val 4151"/>
              <a:gd name="adj4" fmla="val 5740"/>
              <a:gd name="adj5" fmla="val 9891"/>
            </a:avLst>
          </a:prstGeom>
          <a:noFill/>
          <a:ln w="63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70" name="169 Flecha en U"/>
          <p:cNvSpPr/>
          <p:nvPr/>
        </p:nvSpPr>
        <p:spPr>
          <a:xfrm>
            <a:off x="1214414" y="1214422"/>
            <a:ext cx="2286016" cy="2500330"/>
          </a:xfrm>
          <a:prstGeom prst="uturnArrow">
            <a:avLst>
              <a:gd name="adj1" fmla="val 2523"/>
              <a:gd name="adj2" fmla="val 2639"/>
              <a:gd name="adj3" fmla="val 4861"/>
              <a:gd name="adj4" fmla="val 27155"/>
              <a:gd name="adj5" fmla="val 1579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71" name="170 Flecha en U"/>
          <p:cNvSpPr/>
          <p:nvPr/>
        </p:nvSpPr>
        <p:spPr>
          <a:xfrm>
            <a:off x="1714480" y="1000108"/>
            <a:ext cx="2000264" cy="2357454"/>
          </a:xfrm>
          <a:prstGeom prst="uturnArrow">
            <a:avLst>
              <a:gd name="adj1" fmla="val 2523"/>
              <a:gd name="adj2" fmla="val 1906"/>
              <a:gd name="adj3" fmla="val 4151"/>
              <a:gd name="adj4" fmla="val 27155"/>
              <a:gd name="adj5" fmla="val 2641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cxnSp>
        <p:nvCxnSpPr>
          <p:cNvPr id="172" name="171 Conector recto de flecha"/>
          <p:cNvCxnSpPr/>
          <p:nvPr/>
        </p:nvCxnSpPr>
        <p:spPr>
          <a:xfrm rot="5400000">
            <a:off x="4607719" y="4036223"/>
            <a:ext cx="1214446" cy="158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172 Flecha doblada"/>
          <p:cNvSpPr/>
          <p:nvPr/>
        </p:nvSpPr>
        <p:spPr>
          <a:xfrm rot="16200000" flipV="1">
            <a:off x="2716993" y="1859745"/>
            <a:ext cx="923932" cy="4071966"/>
          </a:xfrm>
          <a:prstGeom prst="bentArrow">
            <a:avLst>
              <a:gd name="adj1" fmla="val 2567"/>
              <a:gd name="adj2" fmla="val 5539"/>
              <a:gd name="adj3" fmla="val 11878"/>
              <a:gd name="adj4" fmla="val 43750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</a:endParaRPr>
          </a:p>
        </p:txBody>
      </p:sp>
      <p:sp>
        <p:nvSpPr>
          <p:cNvPr id="174" name="173 Flecha derecha"/>
          <p:cNvSpPr/>
          <p:nvPr/>
        </p:nvSpPr>
        <p:spPr>
          <a:xfrm>
            <a:off x="357158" y="6000768"/>
            <a:ext cx="357190" cy="1428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5" name="174 Flecha derecha"/>
          <p:cNvSpPr/>
          <p:nvPr/>
        </p:nvSpPr>
        <p:spPr>
          <a:xfrm>
            <a:off x="357158" y="6286520"/>
            <a:ext cx="357190" cy="14287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6" name="175 CuadroTexto"/>
          <p:cNvSpPr txBox="1"/>
          <p:nvPr/>
        </p:nvSpPr>
        <p:spPr>
          <a:xfrm>
            <a:off x="714348" y="585789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Inhibición</a:t>
            </a:r>
          </a:p>
          <a:p>
            <a:r>
              <a:rPr lang="es-ES" dirty="0" smtClean="0"/>
              <a:t>Activación</a:t>
            </a:r>
            <a:endParaRPr lang="es-ES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"/>
                            </p:stCondLst>
                            <p:childTnLst>
                              <p:par>
                                <p:cTn id="7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50"/>
                            </p:stCondLst>
                            <p:childTnLst>
                              <p:par>
                                <p:cTn id="13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7" grpId="0" animBg="1"/>
      <p:bldP spid="78" grpId="0"/>
      <p:bldP spid="80" grpId="0" animBg="1"/>
      <p:bldP spid="81" grpId="0" animBg="1"/>
      <p:bldP spid="82" grpId="0" animBg="1"/>
      <p:bldP spid="83" grpId="0"/>
      <p:bldP spid="85" grpId="0"/>
      <p:bldP spid="88" grpId="0"/>
      <p:bldP spid="109" grpId="0"/>
      <p:bldP spid="110" grpId="0"/>
      <p:bldP spid="113" grpId="0" animBg="1"/>
      <p:bldP spid="114" grpId="0" animBg="1"/>
      <p:bldP spid="132" grpId="0" animBg="1"/>
      <p:bldP spid="133" grpId="0" animBg="1"/>
      <p:bldP spid="134" grpId="0" animBg="1"/>
      <p:bldP spid="135" grpId="0" animBg="1"/>
      <p:bldP spid="140" grpId="0" animBg="1"/>
      <p:bldP spid="144" grpId="0" animBg="1"/>
      <p:bldP spid="145" grpId="0" animBg="1"/>
      <p:bldP spid="146" grpId="0" animBg="1"/>
      <p:bldP spid="155" grpId="0"/>
      <p:bldP spid="156" grpId="0" animBg="1"/>
      <p:bldP spid="159" grpId="0" animBg="1"/>
      <p:bldP spid="160" grpId="0" animBg="1"/>
      <p:bldP spid="162" grpId="0" animBg="1"/>
      <p:bldP spid="163" grpId="0" animBg="1"/>
      <p:bldP spid="16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65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6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7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8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9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0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73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38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39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0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1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2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3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4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5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6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7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8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9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0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1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2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3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4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5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6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7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8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9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0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1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2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4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5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6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7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4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5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6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7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468313" y="1700213"/>
            <a:ext cx="79914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1" dirty="0" smtClean="0"/>
              <a:t>Gen </a:t>
            </a:r>
            <a:r>
              <a:rPr lang="en-US" sz="2800" b="1" i="1" dirty="0" err="1"/>
              <a:t>Ankyrin</a:t>
            </a:r>
            <a:r>
              <a:rPr lang="en-US" sz="2800" b="1" i="1" dirty="0"/>
              <a:t> repeat domain-containing protein 31</a:t>
            </a:r>
            <a:r>
              <a:rPr lang="en-US" sz="2800" b="1" dirty="0"/>
              <a:t> (ANKRD31).</a:t>
            </a:r>
            <a:r>
              <a:rPr lang="en-US" sz="2800" dirty="0"/>
              <a:t> </a:t>
            </a:r>
            <a:r>
              <a:rPr lang="en-US" sz="2800" dirty="0" smtClean="0"/>
              <a:t> Chr5.</a:t>
            </a:r>
          </a:p>
          <a:p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s-ES" sz="2400" dirty="0" err="1" smtClean="0"/>
              <a:t>Delección</a:t>
            </a:r>
            <a:r>
              <a:rPr lang="es-ES" sz="2400" dirty="0" smtClean="0"/>
              <a:t> </a:t>
            </a:r>
            <a:r>
              <a:rPr lang="es-ES" sz="2400" dirty="0"/>
              <a:t>de </a:t>
            </a:r>
            <a:r>
              <a:rPr lang="es-ES" sz="2400" dirty="0" smtClean="0"/>
              <a:t>3 </a:t>
            </a:r>
            <a:r>
              <a:rPr lang="es-ES" sz="2400" dirty="0"/>
              <a:t>bases (TCA) en </a:t>
            </a:r>
            <a:r>
              <a:rPr lang="es-ES" sz="2400" dirty="0" smtClean="0"/>
              <a:t>posición 74491715. Exón 7.</a:t>
            </a:r>
          </a:p>
          <a:p>
            <a:pPr lvl="1">
              <a:buFont typeface="Arial" pitchFamily="34" charset="0"/>
              <a:buChar char="•"/>
            </a:pPr>
            <a:endParaRPr lang="es-ES" sz="2400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dirty="0" smtClean="0"/>
              <a:t>Proteína de función desconocida.</a:t>
            </a:r>
            <a:endParaRPr lang="es-ES" sz="2400" dirty="0"/>
          </a:p>
        </p:txBody>
      </p:sp>
      <p:pic>
        <p:nvPicPr>
          <p:cNvPr id="72" name="Imag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8"/>
            <a:ext cx="77010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73 Rectángulo"/>
          <p:cNvSpPr/>
          <p:nvPr/>
        </p:nvSpPr>
        <p:spPr>
          <a:xfrm>
            <a:off x="0" y="0"/>
            <a:ext cx="9144032" cy="1500174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 ANKRD31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73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5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7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8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9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44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145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50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1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2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3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4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5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6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7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8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9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0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1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2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3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4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5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6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7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8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9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0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1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2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3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4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6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7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8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9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6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47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48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49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468313" y="1700213"/>
            <a:ext cx="79914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1" dirty="0" smtClean="0"/>
              <a:t>Gen </a:t>
            </a:r>
            <a:r>
              <a:rPr lang="en-US" sz="2800" b="1" i="1" dirty="0" err="1"/>
              <a:t>Ankyrin</a:t>
            </a:r>
            <a:r>
              <a:rPr lang="en-US" sz="2800" b="1" i="1" dirty="0"/>
              <a:t> repeat domain-containing protein 31</a:t>
            </a:r>
            <a:r>
              <a:rPr lang="en-US" sz="2800" b="1" dirty="0"/>
              <a:t> (ANKRD31).</a:t>
            </a:r>
            <a:r>
              <a:rPr lang="en-US" sz="2800" dirty="0"/>
              <a:t> </a:t>
            </a:r>
            <a:r>
              <a:rPr lang="en-US" sz="2800" dirty="0" smtClean="0"/>
              <a:t> Chr5.</a:t>
            </a:r>
          </a:p>
          <a:p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s-ES" sz="2400" dirty="0" err="1" smtClean="0"/>
              <a:t>Delección</a:t>
            </a:r>
            <a:r>
              <a:rPr lang="es-ES" sz="2400" dirty="0" smtClean="0"/>
              <a:t> </a:t>
            </a:r>
            <a:r>
              <a:rPr lang="es-ES" sz="2400" dirty="0"/>
              <a:t>de </a:t>
            </a:r>
            <a:r>
              <a:rPr lang="es-ES" sz="2400" dirty="0" smtClean="0"/>
              <a:t>3 </a:t>
            </a:r>
            <a:r>
              <a:rPr lang="es-ES" sz="2400" dirty="0"/>
              <a:t>bases (TCA) en </a:t>
            </a:r>
            <a:r>
              <a:rPr lang="es-ES" sz="2400" dirty="0" smtClean="0"/>
              <a:t>posición 74491715. Exón 7.</a:t>
            </a:r>
          </a:p>
          <a:p>
            <a:pPr lvl="1">
              <a:buFont typeface="Arial" pitchFamily="34" charset="0"/>
              <a:buChar char="•"/>
            </a:pPr>
            <a:endParaRPr lang="es-ES" sz="2400" dirty="0" smtClean="0"/>
          </a:p>
          <a:p>
            <a:pPr lvl="1"/>
            <a:r>
              <a:rPr lang="es-ES" sz="2400" dirty="0" smtClean="0"/>
              <a:t>Proteína truncada (no funcional).</a:t>
            </a:r>
          </a:p>
        </p:txBody>
      </p:sp>
      <p:sp>
        <p:nvSpPr>
          <p:cNvPr id="74" name="73 Rectángulo"/>
          <p:cNvSpPr/>
          <p:nvPr/>
        </p:nvSpPr>
        <p:spPr>
          <a:xfrm>
            <a:off x="0" y="0"/>
            <a:ext cx="9144032" cy="1500174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 ANKRD31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" y="4143380"/>
            <a:ext cx="7905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" name="79 Flecha abajo"/>
          <p:cNvSpPr/>
          <p:nvPr/>
        </p:nvSpPr>
        <p:spPr>
          <a:xfrm>
            <a:off x="1643042" y="3500438"/>
            <a:ext cx="285752" cy="285752"/>
          </a:xfrm>
          <a:prstGeom prst="downArrow">
            <a:avLst/>
          </a:prstGeom>
          <a:solidFill>
            <a:srgbClr val="3333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4876818"/>
            <a:ext cx="8786875" cy="11239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6920" y="4807908"/>
            <a:ext cx="5319724" cy="197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83 Señal de prohibido"/>
          <p:cNvSpPr/>
          <p:nvPr/>
        </p:nvSpPr>
        <p:spPr>
          <a:xfrm>
            <a:off x="2357422" y="2214554"/>
            <a:ext cx="4857784" cy="4071966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5" name="84 CuadroTexto"/>
          <p:cNvSpPr txBox="1"/>
          <p:nvPr/>
        </p:nvSpPr>
        <p:spPr>
          <a:xfrm>
            <a:off x="7286644" y="5786454"/>
            <a:ext cx="12144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UCSC </a:t>
            </a:r>
            <a:r>
              <a:rPr lang="es-ES" sz="800" dirty="0" err="1" smtClean="0"/>
              <a:t>genome</a:t>
            </a:r>
            <a:r>
              <a:rPr lang="es-ES" sz="800" dirty="0" smtClean="0"/>
              <a:t> browser</a:t>
            </a:r>
            <a:endParaRPr lang="es-ES" sz="800" dirty="0"/>
          </a:p>
        </p:txBody>
      </p:sp>
      <p:sp>
        <p:nvSpPr>
          <p:cNvPr id="86" name="85 CuadroTexto"/>
          <p:cNvSpPr txBox="1"/>
          <p:nvPr/>
        </p:nvSpPr>
        <p:spPr>
          <a:xfrm>
            <a:off x="6653226" y="6499704"/>
            <a:ext cx="633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err="1" smtClean="0"/>
              <a:t>Ensembl</a:t>
            </a:r>
            <a:endParaRPr lang="es-ES" sz="800" dirty="0"/>
          </a:p>
        </p:txBody>
      </p:sp>
      <p:sp>
        <p:nvSpPr>
          <p:cNvPr id="87" name="86 CuadroTexto"/>
          <p:cNvSpPr txBox="1"/>
          <p:nvPr/>
        </p:nvSpPr>
        <p:spPr>
          <a:xfrm>
            <a:off x="7867672" y="4356564"/>
            <a:ext cx="633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err="1" smtClean="0"/>
              <a:t>Ensembl</a:t>
            </a:r>
            <a:endParaRPr lang="es-ES" sz="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4" grpId="0" animBg="1"/>
      <p:bldP spid="85" grpId="0"/>
      <p:bldP spid="86" grpId="0"/>
      <p:bldP spid="8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66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7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8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9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0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4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135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40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1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2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3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4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5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6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7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8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9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0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1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2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3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4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5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6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7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8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9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0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1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2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3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4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6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7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8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9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7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8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9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323850" y="1700213"/>
            <a:ext cx="82804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 sz="2800" b="1" dirty="0"/>
              <a:t>Gen </a:t>
            </a:r>
            <a:r>
              <a:rPr lang="es-ES" sz="2800" b="1" i="1" dirty="0" err="1"/>
              <a:t>Transmembrane</a:t>
            </a:r>
            <a:r>
              <a:rPr lang="es-ES" sz="2800" b="1" i="1" dirty="0"/>
              <a:t> </a:t>
            </a:r>
            <a:r>
              <a:rPr lang="es-ES" sz="2800" b="1" i="1" dirty="0" err="1"/>
              <a:t>protein</a:t>
            </a:r>
            <a:r>
              <a:rPr lang="es-ES" sz="2800" b="1" i="1" dirty="0"/>
              <a:t> 155</a:t>
            </a:r>
            <a:r>
              <a:rPr lang="es-ES" sz="2800" b="1" dirty="0"/>
              <a:t> (TMEM155).</a:t>
            </a:r>
            <a:r>
              <a:rPr lang="es-ES" sz="2800" dirty="0"/>
              <a:t> </a:t>
            </a:r>
            <a:r>
              <a:rPr lang="es-ES" sz="2800" dirty="0" smtClean="0"/>
              <a:t> </a:t>
            </a:r>
            <a:r>
              <a:rPr lang="es-ES" sz="2800" dirty="0" err="1" smtClean="0"/>
              <a:t>Chr</a:t>
            </a:r>
            <a:r>
              <a:rPr lang="es-ES" sz="2800" dirty="0" smtClean="0"/>
              <a:t> 4.</a:t>
            </a:r>
          </a:p>
          <a:p>
            <a:endParaRPr lang="es-ES" sz="2800" dirty="0"/>
          </a:p>
          <a:p>
            <a:pPr lvl="1">
              <a:buFont typeface="Arial" pitchFamily="34" charset="0"/>
              <a:buChar char="•"/>
            </a:pPr>
            <a:r>
              <a:rPr lang="es-ES" sz="2400" dirty="0" smtClean="0"/>
              <a:t>SNP no sinónima. A </a:t>
            </a:r>
            <a:r>
              <a:rPr lang="es-ES" sz="2400" dirty="0"/>
              <a:t>por G en </a:t>
            </a:r>
            <a:r>
              <a:rPr lang="es-ES" sz="2400" dirty="0" smtClean="0"/>
              <a:t>122682805. Exón 5. Codón </a:t>
            </a:r>
            <a:r>
              <a:rPr lang="es-ES" sz="2400" dirty="0"/>
              <a:t>de </a:t>
            </a:r>
            <a:r>
              <a:rPr lang="es-ES" sz="2400" dirty="0" smtClean="0"/>
              <a:t>parada.</a:t>
            </a:r>
          </a:p>
          <a:p>
            <a:pPr lvl="1">
              <a:buFont typeface="Arial" pitchFamily="34" charset="0"/>
              <a:buChar char="•"/>
            </a:pPr>
            <a:endParaRPr lang="es-ES" sz="2400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dirty="0" smtClean="0"/>
              <a:t>Proteína de función desconocida. </a:t>
            </a:r>
            <a:endParaRPr lang="es-ES" sz="2400" dirty="0"/>
          </a:p>
        </p:txBody>
      </p:sp>
      <p:pic>
        <p:nvPicPr>
          <p:cNvPr id="72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8"/>
            <a:ext cx="7752118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72 Señal de prohibido"/>
          <p:cNvSpPr/>
          <p:nvPr/>
        </p:nvSpPr>
        <p:spPr>
          <a:xfrm>
            <a:off x="2357422" y="2214554"/>
            <a:ext cx="4857784" cy="4071966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4" name="73 Rectángulo"/>
          <p:cNvSpPr/>
          <p:nvPr/>
        </p:nvSpPr>
        <p:spPr>
          <a:xfrm>
            <a:off x="0" y="0"/>
            <a:ext cx="9144032" cy="1500174"/>
          </a:xfrm>
          <a:prstGeom prst="rect">
            <a:avLst/>
          </a:prstGeom>
          <a:solidFill>
            <a:srgbClr val="002060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 TMEM155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65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6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7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8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9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0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133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38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39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0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1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2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3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4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5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6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7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8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9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0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1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2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3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4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5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6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7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8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9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0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1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2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4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5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6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7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4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5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6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7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1" name="Rectangle 4"/>
          <p:cNvSpPr>
            <a:spLocks noChangeArrowheads="1"/>
          </p:cNvSpPr>
          <p:nvPr/>
        </p:nvSpPr>
        <p:spPr bwMode="auto">
          <a:xfrm>
            <a:off x="684213" y="1773238"/>
            <a:ext cx="80645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b="1" dirty="0"/>
              <a:t>Gen </a:t>
            </a:r>
            <a:r>
              <a:rPr lang="en-US" sz="2800" b="1" i="1" dirty="0" err="1"/>
              <a:t>Ubiquitin</a:t>
            </a:r>
            <a:r>
              <a:rPr lang="en-US" sz="2800" b="1" i="1" dirty="0"/>
              <a:t> Specific Peptidase</a:t>
            </a:r>
            <a:r>
              <a:rPr lang="en-US" sz="2800" b="1" dirty="0"/>
              <a:t> 29 (USP29).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Chr</a:t>
            </a:r>
            <a:r>
              <a:rPr lang="en-US" sz="2800" dirty="0" smtClean="0"/>
              <a:t> 19.</a:t>
            </a:r>
          </a:p>
          <a:p>
            <a:endParaRPr lang="es-ES" sz="2800" dirty="0"/>
          </a:p>
          <a:p>
            <a:pPr lvl="1">
              <a:buFont typeface="Arial" pitchFamily="34" charset="0"/>
              <a:buChar char="•"/>
            </a:pPr>
            <a:r>
              <a:rPr lang="es-ES" sz="2400" dirty="0" err="1" smtClean="0"/>
              <a:t>Delección</a:t>
            </a:r>
            <a:r>
              <a:rPr lang="es-ES" sz="2400" dirty="0" smtClean="0"/>
              <a:t> </a:t>
            </a:r>
            <a:r>
              <a:rPr lang="es-ES" sz="2400" dirty="0"/>
              <a:t>con cambio en los tripletes de lectura. Pérdida de </a:t>
            </a:r>
            <a:r>
              <a:rPr lang="es-ES" sz="2400" dirty="0" smtClean="0"/>
              <a:t>C en </a:t>
            </a:r>
            <a:r>
              <a:rPr lang="es-ES" sz="2400" dirty="0"/>
              <a:t>la posición 57640904 </a:t>
            </a:r>
            <a:r>
              <a:rPr lang="es-ES" sz="2400" dirty="0" smtClean="0"/>
              <a:t>. Exón 4.</a:t>
            </a:r>
          </a:p>
          <a:p>
            <a:pPr lvl="1">
              <a:buFont typeface="Arial" pitchFamily="34" charset="0"/>
              <a:buChar char="•"/>
            </a:pPr>
            <a:endParaRPr lang="es-ES" sz="2400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dirty="0" smtClean="0"/>
              <a:t>Proteína USP29. Procesos de </a:t>
            </a:r>
            <a:r>
              <a:rPr lang="es-ES" sz="2400" dirty="0" err="1" smtClean="0"/>
              <a:t>ubiquitinización</a:t>
            </a:r>
            <a:r>
              <a:rPr lang="es-ES" sz="24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endParaRPr lang="es-ES" sz="2400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dirty="0" smtClean="0"/>
              <a:t>Fenómeno </a:t>
            </a:r>
            <a:r>
              <a:rPr lang="es-ES" sz="2400" dirty="0" err="1" smtClean="0"/>
              <a:t>imprinting</a:t>
            </a:r>
            <a:endParaRPr lang="es-ES" sz="2400" dirty="0"/>
          </a:p>
        </p:txBody>
      </p:sp>
      <p:pic>
        <p:nvPicPr>
          <p:cNvPr id="72" name="Imag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663" y="2143116"/>
            <a:ext cx="784586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72 Rectángulo"/>
          <p:cNvSpPr/>
          <p:nvPr/>
        </p:nvSpPr>
        <p:spPr>
          <a:xfrm>
            <a:off x="0" y="0"/>
            <a:ext cx="9144032" cy="1500174"/>
          </a:xfrm>
          <a:prstGeom prst="rect">
            <a:avLst/>
          </a:prstGeom>
          <a:solidFill>
            <a:srgbClr val="00206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 USP29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64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5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6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7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8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9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70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36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37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38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39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0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1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2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3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4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5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6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7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8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9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0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1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2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3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4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5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6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7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8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9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0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2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3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4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5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3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4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5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2" name="71 Rectángulo"/>
          <p:cNvSpPr/>
          <p:nvPr/>
        </p:nvSpPr>
        <p:spPr>
          <a:xfrm>
            <a:off x="0" y="0"/>
            <a:ext cx="9144032" cy="1500174"/>
          </a:xfrm>
          <a:prstGeom prst="rect">
            <a:avLst/>
          </a:prstGeom>
          <a:solidFill>
            <a:srgbClr val="002060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Resultados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500034" y="2000240"/>
            <a:ext cx="40719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PER3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ANKRD31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TMEM155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USP29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68 Grupo"/>
          <p:cNvGrpSpPr/>
          <p:nvPr/>
        </p:nvGrpSpPr>
        <p:grpSpPr>
          <a:xfrm>
            <a:off x="-32" y="-71461"/>
            <a:ext cx="9296464" cy="7526045"/>
            <a:chOff x="-32" y="-71461"/>
            <a:chExt cx="9296464" cy="7526045"/>
          </a:xfrm>
        </p:grpSpPr>
        <p:sp>
          <p:nvSpPr>
            <p:cNvPr id="2" name="1 CuadroTexto"/>
            <p:cNvSpPr txBox="1"/>
            <p:nvPr/>
          </p:nvSpPr>
          <p:spPr>
            <a:xfrm>
              <a:off x="1" y="-71461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4500562" y="-71461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" y="31054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4500562" y="31054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2" y="6286521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solidFill>
              <a:srgbClr val="00206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52401" y="80939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652962" y="80939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52401" y="32578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4652962" y="32578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52432" y="6438921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solidFill>
              <a:srgbClr val="00206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solidFill>
              <a:srgbClr val="00B0F0"/>
            </a:solidFill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9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solidFill>
              <a:schemeClr val="bg1"/>
            </a:solidFill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9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4" name="AutoShape 4" descr="data:image/jpeg;base64,/9j/4AAQSkZJRgABAQAAAQABAAD/2wCEAAkGBg0NDQ0MDg8NDA0ODA0NDQ0NDA8NDQ0NFBAVFBQQFBIXGyYeFxkjGRIVHy8gIycpOCwsFR4xNTAqNSYrLSkBCQoKDgwOGg8PFDQcHyUyNSk0MjIsLjE1LC8sKikuKS0pNSwsNS8tKiowKispLTUpNSkqLCw1KSkqLzUsNSwpKf/AABEIAM8A9AMBIgACEQEDEQH/xAAcAAADAAIDAQAAAAAAAAAAAAABAgMABwQFBgj/xABEEAACAQMCAgcFBQQGCwEAAAAAAQIDBBEFEiExBgdBUWFxkRMiUoGhFDJCsfCys8HRJGJkcnN0IyUzNDVjgpLC0vEV/8QAGwEBAAIDAQEAAAAAAAAAAAAAAAUGAQMEAgf/xAAuEQEAAgECAwUHBQEAAAAAAAAAAQIDBBEFEkEhMTJh8CI0cYGhscETFCRRkRX/2gAMAwEAAhEDEQA/APUxRSKAkUSAO3PH1XcMkGCwU2en64AKojqIVEdRACiMojKIyiAFEZRGURkgFUQ7R1EKiAu0O0dRDgCe0O0fAdoE9oNpXadP0r1+OnWk67SlUb9nRg+UqrXDPgkm35eJiZiI3l7x47ZLRSsbzLlX2pW9sk69alQT5e0qRi5eSfF/I4celGnPleWvzrwj+ZpG/wBRq3FSdetOVWpJ5lKT4+S7l4I4EptnH+5mZ7IWX/h0rWOfJO/l3Pom0vaNdOVGrSrRXN0qsKiT8XFss4nz3pOr17OtC4oTcJxf/TOPbCS7U+43zoeqwvbWjdU+CqRy45y4TTxKHyaZvx5edEa3Qzptpid4lynEVxLNCuJuRyLiI4lnEVoCLiDZ6FdosvoBCSyI0WaEaAjgwdowCUUUjEyKKRQGRiUh9AJFEgM2DJDRXZ+kMogBRHUQpDqIAURlEKQyiAEgqIyiMogLtCojYDgBdpm0fAcAT2mpetzU3O8o2qfu0KO+S/5lTj+yo+pt7BobrGm3rF7nsnTS8lRgl9Dn1M+wmeC1idRvPSJn7R+Xm6kuwmNJinBC1WneWG1Opy+cqN3bPlTqU60fKacZfWC9TVZsDqbq4vbqHxWmfnGrD+bN+GdrwjeJV5tNb/fq2u4iuJZoVokFORaFcSzQsljz/XACMl2fpk2i7RNxAi0I0WaEaAlgwZowCUUUigJFIoAxRRIEUOkAYorFZ8+wVIdIDEh0gpZGSACQ6QUhkgAkFRGwMkAu0OBkg4ATAcD4MwAmDSHW3Zey1WVTsr0KNVeLivZv92vU3lg1n126bmhZ3aX+zq1KE34TW6OfnCXqac0b0SXDMnJqI8+xqXIAJhI9b+9h7nqel/rOa77Or+3A8Me46nv+KS/ydf8AagbMfjhx673e/wAG5mhWirQMEkpSTWCbRZoRoCLQrRVoRoCMkI0WkibQEmjBmjAJRRSKFiikUA0UUihYookAyQ6QEh0gDFFMASHiAEh0jMDJABIZIKQUgMwHAcBwAuA4GwZgBcHR9NtH+26ZeW6WZ+xdSku32tP34pee3HzO+wZgxMbxs9UtNLRaOj5RTGO66b6L9h1O7t0sQ9q6lL/Bn78fRSx8jpERlo2nZecV4vWLR17WHu+puOdUn4WVb9uB4Q2D1LQzqNd91lP61aZ7xeOGjXe73+DcmBWijQrRIqWk0K0VaEaAk0TaLNCNARaEkirQkkBFoIWggRiikULFFIoB4oeKFiUSAZIeKBFDpAFIdICQ6QBiNgxIZAYkMkYkMkAMBwFIOABgIcGYAGAYGwZgDU3XlovC01CK+K1qtfOdN/vF6Gpon0r040b7dpl5bpZn7J1KX+LT9+Prtx8z5qXM4s9drbrRwrLzYuWeh4RbaS4tmyepVL7bdpYaVmsy+KXtocvDma7n7icfxvhJ/Cvh/n6d5sXqPX9Kvn/Zqa9aq/keMXjh08Qn+Pf11bdaFaHYrRIKcm0K0UaEYE5InJFWJJASaJtFWJJASaMGaMAjEpFCRKRQDxRRCRKRAeKKIRFEAyGSAhkAyGSAhkAyCjEEDAmIOAMMCYADAmAKfNXSzS1YajeUEsOFxN0V8NKT3Ql57ZLHr3H0saW68NL2XltdpcK9B05PvqUn/wCs4+hozxvXdK8KybZuT+4+3qWtjZ3Ub/vF/wD5el+8NYo2b1Gv+lXy/s1N+lVfzOXF44TnEPdreusNvMVlGIyRU4jEZRiMCbEZRiMCUhJFJCSAmYFmARiUiTiViA8SkRIjxAoh4iIpEBkOhEOgGQ6FQyAZDIVDIAhQEEAmGGAYAIGBjPBdc2ne10r2yXG2uKVTP9Seab+sonvDqellh9p06+oYy52tbav68YuUfrFHi8b1mG/TX/Ty1t5vmM2N1IVMX91H4rJ/StTNdHuupqrt1bHx2lePzW2X/icOLxwtuujfT3+DeTEY7EZIqWViMdisBGIx2IwJyJspIRgTZhjMAjEopHHlVwcO41DaB2juIonLUoI81cao+84U7yT7QPXPW4ruMWvx8DxvtG+1hTA9rDX4eByqGrQnwXHyPCU+aXivzO7ur5UWopPOMqKwo4A9hSqxfbgsnHlnj9TXktZrv8W1d0eH1OVadIqtNY55ecviB7pDJHm9N6Rbm1L4ZP0O4tNTp1cLPEDmBMi84+YU8gALMbMkADGHPHBjfIBQYzz5dvkM3j1Bn8jA+WtZsvs91c2/L2NxWpY/uza/geh6rt0NYs58NsnXpvivxUZpcPPB23WJUnbazOjCEPZ13SrTi6cX7Z1Mbm355PO6BKNtrdrt+5DUaUV/ddRRx9cEfty3+a4zec2nnzr+H0UxWFiskFOBiMZsVmQrEYzEYCMRjyJsBGEDMA6W6rPidLeV2dvdQ5nS3lNgcTdkaKERagssDkULVyO1tdE3dgdPpLgektIJIDqqXR5cHjk0yupaDvkpL4f4s7pMZAeVodHmp5kspLOO9g1ejtp4a45W3hy7z1uDg32nKeXzYHiKdVwba4Npxfk+ZyqOr1o4Sl2YzhbseZfUNL25aOrfcB6rStebwm+R6SlXU1lGtqFRxe5cEub7D1ejamnhZ4eJgei3GbhVLPEwBpSA2DIGAdwHIGRWwNT9cdzWt7u1qU2oqrbSjlwjKUZwm8uLayuE4+hrK1uXTrU63FyhVhUzni3GSl/A+gemfQujq9OnGdSdGpRc3SqRipL3ksqUXzXurk0a9tepe7dyoVq1FWq4uvSbdSSz91Qa4S8XwXjyOPJjtNt4WTRazBXBy3naYbj3p8VxT4p96A2JSpqEYwWWoQjBNvLaSSWX38AtnYrbGxWYwNgKxWFitmQkhGxmxJMBTANmAcKdFMhPTVLsOZEpFgdV/wDhLuDDQknyO4ix4sDiW+n7TsaUcLAqY6AqmMiaY6YFEwoRMZMDh39mpJtI8pqNjse7s7lzZ7k6/UNNVRNoDwsp58EuS7EUoXMqbymcm/0udNtpPBwDA9bpHSOLxGfA9DTrRmsxaa8DWOTm2WtVqL4Syu5gbDyDJ0On9KadTEZrbL6HdKaaTXFMB2xGzGxWwC2LuOPe31OhTnWqzVOlCO6c5ckv4vwNWa/1r3c6jjZRjb0U8KdSnGpVn4tPKj5L1NV8tad8u3SaHNqt/wBOOyOvRtrIMmq9F645Rap31JTXJ1rdKM14ypvg/k15GxNI1y2vqXt7apGrTztbWVKMue2UXxT4maZK27njUaTLp52vHz6Oe2K2ZkDZscoNiSYWxGzIDZNjSYjYCswVswCMWUiyUWUTArFlEyMWUTAqmOmSTHTAqmOmSTHQFEOmT3BTAomHImQpgJWtoTWJI6O/6MKWZQ4M9BkOQNf3ek1qXOLa70jhNdhsucFLg0n5o4NXRLeT3OCT8DA8npmkVKsk+KS7T2EHG3pe/Lgu1l6NGMFiKwjjarZKvSlDtw8AdZW6Y28XhRnLxWEJHpnbPnGrH5J/xPJ3VvKlNwlwafqcWbMAdYXSeN5OFpRk1Sp4qTz7qqVXyi88sL6yZr+9q7Pd5SfPvSK1LrfOc3+KUperycKpXVRvf5RnzaXYn3r8voRM73vNpfR8cV0mkrip3/nrLjmwupm8lG9uaGfcqWu9rs3wqRSfpOXqa/qQcXh+femu9M2L1N2L9rd3T+7GnChF98pSU5eigv8AuOjF4oQ2vmP29t/Xa2zkDYikY2d6oi2I2Y2I2BjYkmFsm2ZAbCI2YBKLKRZBMomBZMomRix0wLJjpkkyiePMCqGUiSYyYFUxkySYyYFUw5JphTApkzImQ5AfIMi5MyAcgyY2BswOu1TRaVyveW2fZNczyl/0WuaeXGPto98PvY8j3TFYHzbqtnUta9ShUjKm0247ouO6DfCSydefSGsaHa3tP2VzShWh+Hcveg++Mlxi/JmvdS6nM1M21yo0m/uV4OU4eUo/e9EcdsMxPsrJg4rW9Yrl7Jhrm0hOrKFCMZVHOSjCEfvbn8JvPoloasbSlQWG+M6k1+OrL7z/ACXkkcTov0CttO/0mXXuGsOtNY2p81CP4V48/wAj08Vg248fL2yjtdrIzTy08MfUyYci4/XcDJuRgtitmNiNmRjYjZjYjYGZMFyYZEYsomQiyiYFkykSMP8A6U3dnYBZSxy9RkyKY6YFUx0ySYyYFUxkySYyYFUwpk0wqQFMhyT3ByBTIMi5MyA2TMi5BkBhWwZA2BjEYWxWzADFYWxWBmQPw9ANitgY2I2NnPn+ZNsDGxGzGxGwMyYK2Ay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2" name="AutoShape 4" descr="data:image/jpeg;base64,/9j/4AAQSkZJRgABAQAAAQABAAD/2wCEAAkGBg0NDQ0MDg8NDA0ODA0NDQ0NDA8NDQ0NFBAVFBQQFBIXGyYeFxkjGRIVHy8gIycpOCwsFR4xNTAqNSYrLSkBCQoKDgwOGg8PFDQcHyUyNSk0MjIsLjE1LC8sKikuKS0pNSwsNS8tKiowKispLTUpNSkqLCw1KSkqLzUsNSwpKf/AABEIAM8A9AMBIgACEQEDEQH/xAAcAAADAAIDAQAAAAAAAAAAAAABAgMABwQFBgj/xABEEAACAQMCAgcFBQQGCwEAAAAAAQIDBBEFEiExBgdBUWFxkRMiUoGhFDJCsfCys8HRJGJkcnN0IyUzNDVjgpLC0vEV/8QAGwEBAAIDAQEAAAAAAAAAAAAAAAUGAQMEAgf/xAAuEQEAAgECAwUHBQEAAAAAAAAAAQIDBBEFEkEhMTJh8CI0cYGhscETFCRRkRX/2gAMAwEAAhEDEQA/APUxRSKAkUSAO3PH1XcMkGCwU2en64AKojqIVEdRACiMojKIyiAFEZRGURkgFUQ7R1EKiAu0O0dRDgCe0O0fAdoE9oNpXadP0r1+OnWk67SlUb9nRg+UqrXDPgkm35eJiZiI3l7x47ZLRSsbzLlX2pW9sk69alQT5e0qRi5eSfF/I4celGnPleWvzrwj+ZpG/wBRq3FSdetOVWpJ5lKT4+S7l4I4EptnH+5mZ7IWX/h0rWOfJO/l3Pom0vaNdOVGrSrRXN0qsKiT8XFss4nz3pOr17OtC4oTcJxf/TOPbCS7U+43zoeqwvbWjdU+CqRy45y4TTxKHyaZvx5edEa3Qzptpid4lynEVxLNCuJuRyLiI4lnEVoCLiDZ6FdosvoBCSyI0WaEaAjgwdowCUUUjEyKKRQGRiUh9AJFEgM2DJDRXZ+kMogBRHUQpDqIAURlEKQyiAEgqIyiMogLtCojYDgBdpm0fAcAT2mpetzU3O8o2qfu0KO+S/5lTj+yo+pt7BobrGm3rF7nsnTS8lRgl9Dn1M+wmeC1idRvPSJn7R+Xm6kuwmNJinBC1WneWG1Opy+cqN3bPlTqU60fKacZfWC9TVZsDqbq4vbqHxWmfnGrD+bN+GdrwjeJV5tNb/fq2u4iuJZoVokFORaFcSzQsljz/XACMl2fpk2i7RNxAi0I0WaEaAlgwZowCUUUigJFIoAxRRIEUOkAYorFZ8+wVIdIDEh0gpZGSACQ6QUhkgAkFRGwMkAu0OBkg4ATAcD4MwAmDSHW3Zey1WVTsr0KNVeLivZv92vU3lg1n126bmhZ3aX+zq1KE34TW6OfnCXqac0b0SXDMnJqI8+xqXIAJhI9b+9h7nqel/rOa77Or+3A8Me46nv+KS/ydf8AagbMfjhx673e/wAG5mhWirQMEkpSTWCbRZoRoCLQrRVoRoCMkI0WkibQEmjBmjAJRRSKFiikUA0UUihYookAyQ6QEh0gDFFMASHiAEh0jMDJABIZIKQUgMwHAcBwAuA4GwZgBcHR9NtH+26ZeW6WZ+xdSku32tP34pee3HzO+wZgxMbxs9UtNLRaOj5RTGO66b6L9h1O7t0sQ9q6lL/Bn78fRSx8jpERlo2nZecV4vWLR17WHu+puOdUn4WVb9uB4Q2D1LQzqNd91lP61aZ7xeOGjXe73+DcmBWijQrRIqWk0K0VaEaAk0TaLNCNARaEkirQkkBFoIWggRiikULFFIoB4oeKFiUSAZIeKBFDpAFIdICQ6QBiNgxIZAYkMkYkMkAMBwFIOABgIcGYAGAYGwZgDU3XlovC01CK+K1qtfOdN/vF6Gpon0r040b7dpl5bpZn7J1KX+LT9+Prtx8z5qXM4s9drbrRwrLzYuWeh4RbaS4tmyepVL7bdpYaVmsy+KXtocvDma7n7icfxvhJ/Cvh/n6d5sXqPX9Kvn/Zqa9aq/keMXjh08Qn+Pf11bdaFaHYrRIKcm0K0UaEYE5InJFWJJASaJtFWJJASaMGaMAjEpFCRKRQDxRRCRKRAeKKIRFEAyGSAhkAyGSAhkAyCjEEDAmIOAMMCYADAmAKfNXSzS1YajeUEsOFxN0V8NKT3Ql57ZLHr3H0saW68NL2XltdpcK9B05PvqUn/wCs4+hozxvXdK8KybZuT+4+3qWtjZ3Ub/vF/wD5el+8NYo2b1Gv+lXy/s1N+lVfzOXF44TnEPdreusNvMVlGIyRU4jEZRiMCbEZRiMCUhJFJCSAmYFmARiUiTiViA8SkRIjxAoh4iIpEBkOhEOgGQ6FQyAZDIVDIAhQEEAmGGAYAIGBjPBdc2ne10r2yXG2uKVTP9Seab+sonvDqellh9p06+oYy52tbav68YuUfrFHi8b1mG/TX/Ty1t5vmM2N1IVMX91H4rJ/StTNdHuupqrt1bHx2lePzW2X/icOLxwtuujfT3+DeTEY7EZIqWViMdisBGIx2IwJyJspIRgTZhjMAjEopHHlVwcO41DaB2juIonLUoI81cao+84U7yT7QPXPW4ruMWvx8DxvtG+1hTA9rDX4eByqGrQnwXHyPCU+aXivzO7ur5UWopPOMqKwo4A9hSqxfbgsnHlnj9TXktZrv8W1d0eH1OVadIqtNY55ecviB7pDJHm9N6Rbm1L4ZP0O4tNTp1cLPEDmBMi84+YU8gALMbMkADGHPHBjfIBQYzz5dvkM3j1Bn8jA+WtZsvs91c2/L2NxWpY/uza/geh6rt0NYs58NsnXpvivxUZpcPPB23WJUnbazOjCEPZ13SrTi6cX7Z1Mbm355PO6BKNtrdrt+5DUaUV/ddRRx9cEfty3+a4zec2nnzr+H0UxWFiskFOBiMZsVmQrEYzEYCMRjyJsBGEDMA6W6rPidLeV2dvdQ5nS3lNgcTdkaKERagssDkULVyO1tdE3dgdPpLgektIJIDqqXR5cHjk0yupaDvkpL4f4s7pMZAeVodHmp5kspLOO9g1ejtp4a45W3hy7z1uDg32nKeXzYHiKdVwba4Npxfk+ZyqOr1o4Sl2YzhbseZfUNL25aOrfcB6rStebwm+R6SlXU1lGtqFRxe5cEub7D1ejamnhZ4eJgei3GbhVLPEwBpSA2DIGAdwHIGRWwNT9cdzWt7u1qU2oqrbSjlwjKUZwm8uLayuE4+hrK1uXTrU63FyhVhUzni3GSl/A+gemfQujq9OnGdSdGpRc3SqRipL3ksqUXzXurk0a9tepe7dyoVq1FWq4uvSbdSSz91Qa4S8XwXjyOPJjtNt4WTRazBXBy3naYbj3p8VxT4p96A2JSpqEYwWWoQjBNvLaSSWX38AtnYrbGxWYwNgKxWFitmQkhGxmxJMBTANmAcKdFMhPTVLsOZEpFgdV/wDhLuDDQknyO4ix4sDiW+n7TsaUcLAqY6AqmMiaY6YFEwoRMZMDh39mpJtI8pqNjse7s7lzZ7k6/UNNVRNoDwsp58EuS7EUoXMqbymcm/0udNtpPBwDA9bpHSOLxGfA9DTrRmsxaa8DWOTm2WtVqL4Syu5gbDyDJ0On9KadTEZrbL6HdKaaTXFMB2xGzGxWwC2LuOPe31OhTnWqzVOlCO6c5ckv4vwNWa/1r3c6jjZRjb0U8KdSnGpVn4tPKj5L1NV8tad8u3SaHNqt/wBOOyOvRtrIMmq9F645Rap31JTXJ1rdKM14ypvg/k15GxNI1y2vqXt7apGrTztbWVKMue2UXxT4maZK27njUaTLp52vHz6Oe2K2ZkDZscoNiSYWxGzIDZNjSYjYCswVswCMWUiyUWUTArFlEyMWUTAqmOmSTHTAqmOmSTHQFEOmT3BTAomHImQpgJWtoTWJI6O/6MKWZQ4M9BkOQNf3ek1qXOLa70jhNdhsucFLg0n5o4NXRLeT3OCT8DA8npmkVKsk+KS7T2EHG3pe/Lgu1l6NGMFiKwjjarZKvSlDtw8AdZW6Y28XhRnLxWEJHpnbPnGrH5J/xPJ3VvKlNwlwafqcWbMAdYXSeN5OFpRk1Sp4qTz7qqVXyi88sL6yZr+9q7Pd5SfPvSK1LrfOc3+KUperycKpXVRvf5RnzaXYn3r8voRM73vNpfR8cV0mkrip3/nrLjmwupm8lG9uaGfcqWu9rs3wqRSfpOXqa/qQcXh+femu9M2L1N2L9rd3T+7GnChF98pSU5eigv8AuOjF4oQ2vmP29t/Xa2zkDYikY2d6oi2I2Y2I2BjYkmFsm2ZAbCI2YBKLKRZBMomBZMomRix0wLJjpkkyiePMCqGUiSYyYFUxkySYyYFUw5JphTApkzImQ5AfIMi5MyAcgyY2BswOu1TRaVyveW2fZNczyl/0WuaeXGPto98PvY8j3TFYHzbqtnUta9ShUjKm0247ouO6DfCSydefSGsaHa3tP2VzShWh+Hcveg++Mlxi/JmvdS6nM1M21yo0m/uV4OU4eUo/e9EcdsMxPsrJg4rW9Yrl7Jhrm0hOrKFCMZVHOSjCEfvbn8JvPoloasbSlQWG+M6k1+OrL7z/ACXkkcTov0CttO/0mXXuGsOtNY2p81CP4V48/wAj08Vg248fL2yjtdrIzTy08MfUyYci4/XcDJuRgtitmNiNmRjYjZjYjYGZMFyYZEYsomQiyiYFkykSMP8A6U3dnYBZSxy9RkyKY6YFUx0ySYyYFUxkySYyYFUwpk0wqQFMhyT3ByBTIMi5MyA2TMi5BkBhWwZA2BjEYWxWzADFYWxWBmQPw9ANitgY2I2NnPn+ZNsDGxGzGxGwMyYK2Ay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5" name="AutoShape 4" descr="data:image/jpeg;base64,/9j/4AAQSkZJRgABAQAAAQABAAD/2wCEAAkGBg0NDQ0MDg8NDA0ODA0NDQ0NDA8NDQ0NFBAVFBQQFBIXGyYeFxkjGRIVHy8gIycpOCwsFR4xNTAqNSYrLSkBCQoKDgwOGg8PFDQcHyUyNSk0MjIsLjE1LC8sKikuKS0pNSwsNS8tKiowKispLTUpNSkqLCw1KSkqLzUsNSwpKf/AABEIAM8A9AMBIgACEQEDEQH/xAAcAAADAAIDAQAAAAAAAAAAAAABAgMABwQFBgj/xABEEAACAQMCAgcFBQQGCwEAAAAAAQIDBBEFEiExBgdBUWFxkRMiUoGhFDJCsfCys8HRJGJkcnN0IyUzNDVjgpLC0vEV/8QAGwEBAAIDAQEAAAAAAAAAAAAAAAUGAQMEAgf/xAAuEQEAAgECAwUHBQEAAAAAAAAAAQIDBBEFEkEhMTJh8CI0cYGhscETFCRRkRX/2gAMAwEAAhEDEQA/APUxRSKAkUSAO3PH1XcMkGCwU2en64AKojqIVEdRACiMojKIyiAFEZRGURkgFUQ7R1EKiAu0O0dRDgCe0O0fAdoE9oNpXadP0r1+OnWk67SlUb9nRg+UqrXDPgkm35eJiZiI3l7x47ZLRSsbzLlX2pW9sk69alQT5e0qRi5eSfF/I4celGnPleWvzrwj+ZpG/wBRq3FSdetOVWpJ5lKT4+S7l4I4EptnH+5mZ7IWX/h0rWOfJO/l3Pom0vaNdOVGrSrRXN0qsKiT8XFss4nz3pOr17OtC4oTcJxf/TOPbCS7U+43zoeqwvbWjdU+CqRy45y4TTxKHyaZvx5edEa3Qzptpid4lynEVxLNCuJuRyLiI4lnEVoCLiDZ6FdosvoBCSyI0WaEaAjgwdowCUUUjEyKKRQGRiUh9AJFEgM2DJDRXZ+kMogBRHUQpDqIAURlEKQyiAEgqIyiMogLtCojYDgBdpm0fAcAT2mpetzU3O8o2qfu0KO+S/5lTj+yo+pt7BobrGm3rF7nsnTS8lRgl9Dn1M+wmeC1idRvPSJn7R+Xm6kuwmNJinBC1WneWG1Opy+cqN3bPlTqU60fKacZfWC9TVZsDqbq4vbqHxWmfnGrD+bN+GdrwjeJV5tNb/fq2u4iuJZoVokFORaFcSzQsljz/XACMl2fpk2i7RNxAi0I0WaEaAlgwZowCUUUigJFIoAxRRIEUOkAYorFZ8+wVIdIDEh0gpZGSACQ6QUhkgAkFRGwMkAu0OBkg4ATAcD4MwAmDSHW3Zey1WVTsr0KNVeLivZv92vU3lg1n126bmhZ3aX+zq1KE34TW6OfnCXqac0b0SXDMnJqI8+xqXIAJhI9b+9h7nqel/rOa77Or+3A8Me46nv+KS/ydf8AagbMfjhx673e/wAG5mhWirQMEkpSTWCbRZoRoCLQrRVoRoCMkI0WkibQEmjBmjAJRRSKFiikUA0UUihYookAyQ6QEh0gDFFMASHiAEh0jMDJABIZIKQUgMwHAcBwAuA4GwZgBcHR9NtH+26ZeW6WZ+xdSku32tP34pee3HzO+wZgxMbxs9UtNLRaOj5RTGO66b6L9h1O7t0sQ9q6lL/Bn78fRSx8jpERlo2nZecV4vWLR17WHu+puOdUn4WVb9uB4Q2D1LQzqNd91lP61aZ7xeOGjXe73+DcmBWijQrRIqWk0K0VaEaAk0TaLNCNARaEkirQkkBFoIWggRiikULFFIoB4oeKFiUSAZIeKBFDpAFIdICQ6QBiNgxIZAYkMkYkMkAMBwFIOABgIcGYAGAYGwZgDU3XlovC01CK+K1qtfOdN/vF6Gpon0r040b7dpl5bpZn7J1KX+LT9+Prtx8z5qXM4s9drbrRwrLzYuWeh4RbaS4tmyepVL7bdpYaVmsy+KXtocvDma7n7icfxvhJ/Cvh/n6d5sXqPX9Kvn/Zqa9aq/keMXjh08Qn+Pf11bdaFaHYrRIKcm0K0UaEYE5InJFWJJASaJtFWJJASaMGaMAjEpFCRKRQDxRRCRKRAeKKIRFEAyGSAhkAyGSAhkAyCjEEDAmIOAMMCYADAmAKfNXSzS1YajeUEsOFxN0V8NKT3Ql57ZLHr3H0saW68NL2XltdpcK9B05PvqUn/wCs4+hozxvXdK8KybZuT+4+3qWtjZ3Ub/vF/wD5el+8NYo2b1Gv+lXy/s1N+lVfzOXF44TnEPdreusNvMVlGIyRU4jEZRiMCbEZRiMCUhJFJCSAmYFmARiUiTiViA8SkRIjxAoh4iIpEBkOhEOgGQ6FQyAZDIVDIAhQEEAmGGAYAIGBjPBdc2ne10r2yXG2uKVTP9Seab+sonvDqellh9p06+oYy52tbav68YuUfrFHi8b1mG/TX/Ty1t5vmM2N1IVMX91H4rJ/StTNdHuupqrt1bHx2lePzW2X/icOLxwtuujfT3+DeTEY7EZIqWViMdisBGIx2IwJyJspIRgTZhjMAjEopHHlVwcO41DaB2juIonLUoI81cao+84U7yT7QPXPW4ruMWvx8DxvtG+1hTA9rDX4eByqGrQnwXHyPCU+aXivzO7ur5UWopPOMqKwo4A9hSqxfbgsnHlnj9TXktZrv8W1d0eH1OVadIqtNY55ecviB7pDJHm9N6Rbm1L4ZP0O4tNTp1cLPEDmBMi84+YU8gALMbMkADGHPHBjfIBQYzz5dvkM3j1Bn8jA+WtZsvs91c2/L2NxWpY/uza/geh6rt0NYs58NsnXpvivxUZpcPPB23WJUnbazOjCEPZ13SrTi6cX7Z1Mbm355PO6BKNtrdrt+5DUaUV/ddRRx9cEfty3+a4zec2nnzr+H0UxWFiskFOBiMZsVmQrEYzEYCMRjyJsBGEDMA6W6rPidLeV2dvdQ5nS3lNgcTdkaKERagssDkULVyO1tdE3dgdPpLgektIJIDqqXR5cHjk0yupaDvkpL4f4s7pMZAeVodHmp5kspLOO9g1ejtp4a45W3hy7z1uDg32nKeXzYHiKdVwba4Npxfk+ZyqOr1o4Sl2YzhbseZfUNL25aOrfcB6rStebwm+R6SlXU1lGtqFRxe5cEub7D1ejamnhZ4eJgei3GbhVLPEwBpSA2DIGAdwHIGRWwNT9cdzWt7u1qU2oqrbSjlwjKUZwm8uLayuE4+hrK1uXTrU63FyhVhUzni3GSl/A+gemfQujq9OnGdSdGpRc3SqRipL3ksqUXzXurk0a9tepe7dyoVq1FWq4uvSbdSSz91Qa4S8XwXjyOPJjtNt4WTRazBXBy3naYbj3p8VxT4p96A2JSpqEYwWWoQjBNvLaSSWX38AtnYrbGxWYwNgKxWFitmQkhGxmxJMBTANmAcKdFMhPTVLsOZEpFgdV/wDhLuDDQknyO4ix4sDiW+n7TsaUcLAqY6AqmMiaY6YFEwoRMZMDh39mpJtI8pqNjse7s7lzZ7k6/UNNVRNoDwsp58EuS7EUoXMqbymcm/0udNtpPBwDA9bpHSOLxGfA9DTrRmsxaa8DWOTm2WtVqL4Syu5gbDyDJ0On9KadTEZrbL6HdKaaTXFMB2xGzGxWwC2LuOPe31OhTnWqzVOlCO6c5ckv4vwNWa/1r3c6jjZRjb0U8KdSnGpVn4tPKj5L1NV8tad8u3SaHNqt/wBOOyOvRtrIMmq9F645Rap31JTXJ1rdKM14ypvg/k15GxNI1y2vqXt7apGrTztbWVKMue2UXxT4maZK27njUaTLp52vHz6Oe2K2ZkDZscoNiSYWxGzIDZNjSYjYCswVswCMWUiyUWUTArFlEyMWUTAqmOmSTHTAqmOmSTHQFEOmT3BTAomHImQpgJWtoTWJI6O/6MKWZQ4M9BkOQNf3ek1qXOLa70jhNdhsucFLg0n5o4NXRLeT3OCT8DA8npmkVKsk+KS7T2EHG3pe/Lgu1l6NGMFiKwjjarZKvSlDtw8AdZW6Y28XhRnLxWEJHpnbPnGrH5J/xPJ3VvKlNwlwafqcWbMAdYXSeN5OFpRk1Sp4qTz7qqVXyi88sL6yZr+9q7Pd5SfPvSK1LrfOc3+KUperycKpXVRvf5RnzaXYn3r8voRM73vNpfR8cV0mkrip3/nrLjmwupm8lG9uaGfcqWu9rs3wqRSfpOXqa/qQcXh+femu9M2L1N2L9rd3T+7GnChF98pSU5eigv8AuOjF4oQ2vmP29t/Xa2zkDYikY2d6oi2I2Y2I2BjYkmFsm2ZAbCI2YBKLKRZBMomBZMomRix0wLJjpkkyiePMCqGUiSYyYFUxkySYyYFUw5JphTApkzImQ5AfIMi5MyAcgyY2BswOu1TRaVyveW2fZNczyl/0WuaeXGPto98PvY8j3TFYHzbqtnUta9ShUjKm0247ouO6DfCSydefSGsaHa3tP2VzShWh+Hcveg++Mlxi/JmvdS6nM1M21yo0m/uV4OU4eUo/e9EcdsMxPsrJg4rW9Yrl7Jhrm0hOrKFCMZVHOSjCEfvbn8JvPoloasbSlQWG+M6k1+OrL7z/ACXkkcTov0CttO/0mXXuGsOtNY2p81CP4V48/wAj08Vg248fL2yjtdrIzTy08MfUyYci4/XcDJuRgtitmNiNmRjYjZjYjYGZMFyYZEYsomQiyiYFkykSMP8A6U3dnYBZSxy9RkyKY6YFUx0ySYyYFUxkySYyYFUwpk0wqQFMhyT3ByBTIMi5MyA2TMi5BkBhWwZA2BjEYWxWzADFYWxWBmQPw9ANitgY2I2NnPn+ZNsDGxGzGxGwMyYK2Ay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-32" y="-24"/>
            <a:ext cx="9144032" cy="2071702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1 Título"/>
          <p:cNvSpPr txBox="1">
            <a:spLocks/>
          </p:cNvSpPr>
          <p:nvPr/>
        </p:nvSpPr>
        <p:spPr>
          <a:xfrm>
            <a:off x="0" y="0"/>
            <a:ext cx="9144000" cy="20716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5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Conclusiones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68 Grupo"/>
          <p:cNvGrpSpPr/>
          <p:nvPr/>
        </p:nvGrpSpPr>
        <p:grpSpPr>
          <a:xfrm>
            <a:off x="-32" y="-71461"/>
            <a:ext cx="9296464" cy="7526045"/>
            <a:chOff x="-32" y="-71461"/>
            <a:chExt cx="9296464" cy="7526045"/>
          </a:xfrm>
        </p:grpSpPr>
        <p:sp>
          <p:nvSpPr>
            <p:cNvPr id="2" name="1 CuadroTexto"/>
            <p:cNvSpPr txBox="1"/>
            <p:nvPr/>
          </p:nvSpPr>
          <p:spPr>
            <a:xfrm>
              <a:off x="1" y="-71461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4500562" y="-71461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" y="31054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4500562" y="31054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2" y="6286521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solidFill>
              <a:srgbClr val="00206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52401" y="80939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652962" y="80939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52401" y="32578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4652962" y="32578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52432" y="6438921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solidFill>
              <a:srgbClr val="00B0F0"/>
            </a:solidFill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9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solidFill>
              <a:schemeClr val="bg1"/>
            </a:solidFill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9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4" name="AutoShape 4" descr="data:image/jpeg;base64,/9j/4AAQSkZJRgABAQAAAQABAAD/2wCEAAkGBg0NDQ0MDg8NDA0ODA0NDQ0NDA8NDQ0NFBAVFBQQFBIXGyYeFxkjGRIVHy8gIycpOCwsFR4xNTAqNSYrLSkBCQoKDgwOGg8PFDQcHyUyNSk0MjIsLjE1LC8sKikuKS0pNSwsNS8tKiowKispLTUpNSkqLCw1KSkqLzUsNSwpKf/AABEIAM8A9AMBIgACEQEDEQH/xAAcAAADAAIDAQAAAAAAAAAAAAABAgMABwQFBgj/xABEEAACAQMCAgcFBQQGCwEAAAAAAQIDBBEFEiExBgdBUWFxkRMiUoGhFDJCsfCys8HRJGJkcnN0IyUzNDVjgpLC0vEV/8QAGwEBAAIDAQEAAAAAAAAAAAAAAAUGAQMEAgf/xAAuEQEAAgECAwUHBQEAAAAAAAAAAQIDBBEFEkEhMTJh8CI0cYGhscETFCRRkRX/2gAMAwEAAhEDEQA/APUxRSKAkUSAO3PH1XcMkGCwU2en64AKojqIVEdRACiMojKIyiAFEZRGURkgFUQ7R1EKiAu0O0dRDgCe0O0fAdoE9oNpXadP0r1+OnWk67SlUb9nRg+UqrXDPgkm35eJiZiI3l7x47ZLRSsbzLlX2pW9sk69alQT5e0qRi5eSfF/I4celGnPleWvzrwj+ZpG/wBRq3FSdetOVWpJ5lKT4+S7l4I4EptnH+5mZ7IWX/h0rWOfJO/l3Pom0vaNdOVGrSrRXN0qsKiT8XFss4nz3pOr17OtC4oTcJxf/TOPbCS7U+43zoeqwvbWjdU+CqRy45y4TTxKHyaZvx5edEa3Qzptpid4lynEVxLNCuJuRyLiI4lnEVoCLiDZ6FdosvoBCSyI0WaEaAjgwdowCUUUjEyKKRQGRiUh9AJFEgM2DJDRXZ+kMogBRHUQpDqIAURlEKQyiAEgqIyiMogLtCojYDgBdpm0fAcAT2mpetzU3O8o2qfu0KO+S/5lTj+yo+pt7BobrGm3rF7nsnTS8lRgl9Dn1M+wmeC1idRvPSJn7R+Xm6kuwmNJinBC1WneWG1Opy+cqN3bPlTqU60fKacZfWC9TVZsDqbq4vbqHxWmfnGrD+bN+GdrwjeJV5tNb/fq2u4iuJZoVokFORaFcSzQsljz/XACMl2fpk2i7RNxAi0I0WaEaAlgwZowCUUUigJFIoAxRRIEUOkAYorFZ8+wVIdIDEh0gpZGSACQ6QUhkgAkFRGwMkAu0OBkg4ATAcD4MwAmDSHW3Zey1WVTsr0KNVeLivZv92vU3lg1n126bmhZ3aX+zq1KE34TW6OfnCXqac0b0SXDMnJqI8+xqXIAJhI9b+9h7nqel/rOa77Or+3A8Me46nv+KS/ydf8AagbMfjhx673e/wAG5mhWirQMEkpSTWCbRZoRoCLQrRVoRoCMkI0WkibQEmjBmjAJRRSKFiikUA0UUihYookAyQ6QEh0gDFFMASHiAEh0jMDJABIZIKQUgMwHAcBwAuA4GwZgBcHR9NtH+26ZeW6WZ+xdSku32tP34pee3HzO+wZgxMbxs9UtNLRaOj5RTGO66b6L9h1O7t0sQ9q6lL/Bn78fRSx8jpERlo2nZecV4vWLR17WHu+puOdUn4WVb9uB4Q2D1LQzqNd91lP61aZ7xeOGjXe73+DcmBWijQrRIqWk0K0VaEaAk0TaLNCNARaEkirQkkBFoIWggRiikULFFIoB4oeKFiUSAZIeKBFDpAFIdICQ6QBiNgxIZAYkMkYkMkAMBwFIOABgIcGYAGAYGwZgDU3XlovC01CK+K1qtfOdN/vF6Gpon0r040b7dpl5bpZn7J1KX+LT9+Prtx8z5qXM4s9drbrRwrLzYuWeh4RbaS4tmyepVL7bdpYaVmsy+KXtocvDma7n7icfxvhJ/Cvh/n6d5sXqPX9Kvn/Zqa9aq/keMXjh08Qn+Pf11bdaFaHYrRIKcm0K0UaEYE5InJFWJJASaJtFWJJASaMGaMAjEpFCRKRQDxRRCRKRAeKKIRFEAyGSAhkAyGSAhkAyCjEEDAmIOAMMCYADAmAKfNXSzS1YajeUEsOFxN0V8NKT3Ql57ZLHr3H0saW68NL2XltdpcK9B05PvqUn/wCs4+hozxvXdK8KybZuT+4+3qWtjZ3Ub/vF/wD5el+8NYo2b1Gv+lXy/s1N+lVfzOXF44TnEPdreusNvMVlGIyRU4jEZRiMCbEZRiMCUhJFJCSAmYFmARiUiTiViA8SkRIjxAoh4iIpEBkOhEOgGQ6FQyAZDIVDIAhQEEAmGGAYAIGBjPBdc2ne10r2yXG2uKVTP9Seab+sonvDqellh9p06+oYy52tbav68YuUfrFHi8b1mG/TX/Ty1t5vmM2N1IVMX91H4rJ/StTNdHuupqrt1bHx2lePzW2X/icOLxwtuujfT3+DeTEY7EZIqWViMdisBGIx2IwJyJspIRgTZhjMAjEopHHlVwcO41DaB2juIonLUoI81cao+84U7yT7QPXPW4ruMWvx8DxvtG+1hTA9rDX4eByqGrQnwXHyPCU+aXivzO7ur5UWopPOMqKwo4A9hSqxfbgsnHlnj9TXktZrv8W1d0eH1OVadIqtNY55ecviB7pDJHm9N6Rbm1L4ZP0O4tNTp1cLPEDmBMi84+YU8gALMbMkADGHPHBjfIBQYzz5dvkM3j1Bn8jA+WtZsvs91c2/L2NxWpY/uza/geh6rt0NYs58NsnXpvivxUZpcPPB23WJUnbazOjCEPZ13SrTi6cX7Z1Mbm355PO6BKNtrdrt+5DUaUV/ddRRx9cEfty3+a4zec2nnzr+H0UxWFiskFOBiMZsVmQrEYzEYCMRjyJsBGEDMA6W6rPidLeV2dvdQ5nS3lNgcTdkaKERagssDkULVyO1tdE3dgdPpLgektIJIDqqXR5cHjk0yupaDvkpL4f4s7pMZAeVodHmp5kspLOO9g1ejtp4a45W3hy7z1uDg32nKeXzYHiKdVwba4Npxfk+ZyqOr1o4Sl2YzhbseZfUNL25aOrfcB6rStebwm+R6SlXU1lGtqFRxe5cEub7D1ejamnhZ4eJgei3GbhVLPEwBpSA2DIGAdwHIGRWwNT9cdzWt7u1qU2oqrbSjlwjKUZwm8uLayuE4+hrK1uXTrU63FyhVhUzni3GSl/A+gemfQujq9OnGdSdGpRc3SqRipL3ksqUXzXurk0a9tepe7dyoVq1FWq4uvSbdSSz91Qa4S8XwXjyOPJjtNt4WTRazBXBy3naYbj3p8VxT4p96A2JSpqEYwWWoQjBNvLaSSWX38AtnYrbGxWYwNgKxWFitmQkhGxmxJMBTANmAcKdFMhPTVLsOZEpFgdV/wDhLuDDQknyO4ix4sDiW+n7TsaUcLAqY6AqmMiaY6YFEwoRMZMDh39mpJtI8pqNjse7s7lzZ7k6/UNNVRNoDwsp58EuS7EUoXMqbymcm/0udNtpPBwDA9bpHSOLxGfA9DTrRmsxaa8DWOTm2WtVqL4Syu5gbDyDJ0On9KadTEZrbL6HdKaaTXFMB2xGzGxWwC2LuOPe31OhTnWqzVOlCO6c5ckv4vwNWa/1r3c6jjZRjb0U8KdSnGpVn4tPKj5L1NV8tad8u3SaHNqt/wBOOyOvRtrIMmq9F645Rap31JTXJ1rdKM14ypvg/k15GxNI1y2vqXt7apGrTztbWVKMue2UXxT4maZK27njUaTLp52vHz6Oe2K2ZkDZscoNiSYWxGzIDZNjSYjYCswVswCMWUiyUWUTArFlEyMWUTAqmOmSTHTAqmOmSTHQFEOmT3BTAomHImQpgJWtoTWJI6O/6MKWZQ4M9BkOQNf3ek1qXOLa70jhNdhsucFLg0n5o4NXRLeT3OCT8DA8npmkVKsk+KS7T2EHG3pe/Lgu1l6NGMFiKwjjarZKvSlDtw8AdZW6Y28XhRnLxWEJHpnbPnGrH5J/xPJ3VvKlNwlwafqcWbMAdYXSeN5OFpRk1Sp4qTz7qqVXyi88sL6yZr+9q7Pd5SfPvSK1LrfOc3+KUperycKpXVRvf5RnzaXYn3r8voRM73vNpfR8cV0mkrip3/nrLjmwupm8lG9uaGfcqWu9rs3wqRSfpOXqa/qQcXh+femu9M2L1N2L9rd3T+7GnChF98pSU5eigv8AuOjF4oQ2vmP29t/Xa2zkDYikY2d6oi2I2Y2I2BjYkmFsm2ZAbCI2YBKLKRZBMomBZMomRix0wLJjpkkyiePMCqGUiSYyYFUxkySYyYFUw5JphTApkzImQ5AfIMi5MyAcgyY2BswOu1TRaVyveW2fZNczyl/0WuaeXGPto98PvY8j3TFYHzbqtnUta9ShUjKm0247ouO6DfCSydefSGsaHa3tP2VzShWh+Hcveg++Mlxi/JmvdS6nM1M21yo0m/uV4OU4eUo/e9EcdsMxPsrJg4rW9Yrl7Jhrm0hOrKFCMZVHOSjCEfvbn8JvPoloasbSlQWG+M6k1+OrL7z/ACXkkcTov0CttO/0mXXuGsOtNY2p81CP4V48/wAj08Vg248fL2yjtdrIzTy08MfUyYci4/XcDJuRgtitmNiNmRjYjZjYjYGZMFyYZEYsomQiyiYFkykSMP8A6U3dnYBZSxy9RkyKY6YFUx0ySYyYFUxkySYyYFUwpk0wqQFMhyT3ByBTIMi5MyA2TMi5BkBhWwZA2BjEYWxWzADFYWxWBmQPw9ANitgY2I2NnPn+ZNsDGxGzGxGwMyYK2Ay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5" name="74 Rectángulo"/>
          <p:cNvSpPr/>
          <p:nvPr/>
        </p:nvSpPr>
        <p:spPr>
          <a:xfrm>
            <a:off x="-32" y="-24"/>
            <a:ext cx="9144032" cy="6858024"/>
          </a:xfrm>
          <a:prstGeom prst="rect">
            <a:avLst/>
          </a:prstGeom>
          <a:solidFill>
            <a:srgbClr val="0020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1 Título"/>
          <p:cNvSpPr txBox="1">
            <a:spLocks/>
          </p:cNvSpPr>
          <p:nvPr/>
        </p:nvSpPr>
        <p:spPr>
          <a:xfrm>
            <a:off x="-32" y="0"/>
            <a:ext cx="9144000" cy="15001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Conclusiones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9" name="78 Rectángulo"/>
          <p:cNvSpPr/>
          <p:nvPr/>
        </p:nvSpPr>
        <p:spPr>
          <a:xfrm>
            <a:off x="-32" y="2247024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8663" indent="-609600">
              <a:lnSpc>
                <a:spcPct val="80000"/>
              </a:lnSpc>
              <a:buClr>
                <a:schemeClr val="bg1"/>
              </a:buClr>
              <a:buFont typeface="+mj-lt"/>
              <a:buAutoNum type="arabicParenR"/>
            </a:pPr>
            <a:r>
              <a:rPr lang="es-ES" sz="4000" dirty="0" smtClean="0">
                <a:solidFill>
                  <a:schemeClr val="bg1"/>
                </a:solidFill>
              </a:rPr>
              <a:t>La </a:t>
            </a:r>
            <a:r>
              <a:rPr lang="es-ES" sz="4000" dirty="0" smtClean="0">
                <a:solidFill>
                  <a:srgbClr val="FFC000"/>
                </a:solidFill>
              </a:rPr>
              <a:t>secuenciación de </a:t>
            </a:r>
            <a:r>
              <a:rPr lang="es-ES" sz="4000" dirty="0" err="1" smtClean="0">
                <a:solidFill>
                  <a:srgbClr val="FFC000"/>
                </a:solidFill>
              </a:rPr>
              <a:t>exoma</a:t>
            </a:r>
            <a:r>
              <a:rPr lang="es-ES" sz="4000" dirty="0" smtClean="0">
                <a:solidFill>
                  <a:srgbClr val="FFC000"/>
                </a:solidFill>
              </a:rPr>
              <a:t> completo </a:t>
            </a:r>
            <a:r>
              <a:rPr lang="es-ES" sz="4000" dirty="0" smtClean="0">
                <a:solidFill>
                  <a:schemeClr val="bg1"/>
                </a:solidFill>
              </a:rPr>
              <a:t>se dibuja como una </a:t>
            </a:r>
            <a:r>
              <a:rPr lang="es-ES" sz="4000" dirty="0" smtClean="0">
                <a:solidFill>
                  <a:srgbClr val="FFC000"/>
                </a:solidFill>
              </a:rPr>
              <a:t>herramienta útil </a:t>
            </a:r>
            <a:r>
              <a:rPr lang="es-ES" sz="4000" dirty="0" smtClean="0">
                <a:solidFill>
                  <a:schemeClr val="bg1"/>
                </a:solidFill>
              </a:rPr>
              <a:t>para el </a:t>
            </a:r>
            <a:r>
              <a:rPr lang="es-ES" sz="4000" dirty="0" smtClean="0">
                <a:solidFill>
                  <a:srgbClr val="FFC000"/>
                </a:solidFill>
              </a:rPr>
              <a:t>estudio </a:t>
            </a:r>
            <a:r>
              <a:rPr lang="es-ES" sz="4000" dirty="0" smtClean="0">
                <a:solidFill>
                  <a:schemeClr val="bg1"/>
                </a:solidFill>
              </a:rPr>
              <a:t>de las enfermedades de </a:t>
            </a:r>
            <a:r>
              <a:rPr lang="es-ES" sz="4000" dirty="0" smtClean="0">
                <a:solidFill>
                  <a:srgbClr val="FFC000"/>
                </a:solidFill>
              </a:rPr>
              <a:t>herencia compleja</a:t>
            </a:r>
            <a:r>
              <a:rPr lang="es-ES" sz="4000" dirty="0" smtClean="0">
                <a:solidFill>
                  <a:schemeClr val="bg1"/>
                </a:solidFill>
              </a:rPr>
              <a:t>, lo que abre una nueva vía de investigación para aclarar las </a:t>
            </a:r>
            <a:r>
              <a:rPr lang="es-ES" sz="4000" dirty="0" smtClean="0">
                <a:solidFill>
                  <a:srgbClr val="FFC000"/>
                </a:solidFill>
              </a:rPr>
              <a:t>bases genéticas de las enfermedades psiquiátricas</a:t>
            </a:r>
            <a:r>
              <a:rPr lang="es-ES" sz="40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68 Grupo"/>
          <p:cNvGrpSpPr/>
          <p:nvPr/>
        </p:nvGrpSpPr>
        <p:grpSpPr>
          <a:xfrm>
            <a:off x="-32" y="-71461"/>
            <a:ext cx="9296464" cy="7526045"/>
            <a:chOff x="-32" y="-71461"/>
            <a:chExt cx="9296464" cy="7526045"/>
          </a:xfrm>
        </p:grpSpPr>
        <p:sp>
          <p:nvSpPr>
            <p:cNvPr id="2" name="1 CuadroTexto"/>
            <p:cNvSpPr txBox="1"/>
            <p:nvPr/>
          </p:nvSpPr>
          <p:spPr>
            <a:xfrm>
              <a:off x="1" y="-71461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4500562" y="-71461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" y="31054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4500562" y="31054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2" y="6286521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solidFill>
              <a:srgbClr val="00206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52401" y="80939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652962" y="80939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52401" y="32578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4652962" y="32578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52432" y="6438921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solidFill>
              <a:srgbClr val="00B0F0"/>
            </a:solidFill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9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solidFill>
              <a:schemeClr val="bg1"/>
            </a:solidFill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9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4" name="AutoShape 4" descr="data:image/jpeg;base64,/9j/4AAQSkZJRgABAQAAAQABAAD/2wCEAAkGBg0NDQ0MDg8NDA0ODA0NDQ0NDA8NDQ0NFBAVFBQQFBIXGyYeFxkjGRIVHy8gIycpOCwsFR4xNTAqNSYrLSkBCQoKDgwOGg8PFDQcHyUyNSk0MjIsLjE1LC8sKikuKS0pNSwsNS8tKiowKispLTUpNSkqLCw1KSkqLzUsNSwpKf/AABEIAM8A9AMBIgACEQEDEQH/xAAcAAADAAIDAQAAAAAAAAAAAAABAgMABwQFBgj/xABEEAACAQMCAgcFBQQGCwEAAAAAAQIDBBEFEiExBgdBUWFxkRMiUoGhFDJCsfCys8HRJGJkcnN0IyUzNDVjgpLC0vEV/8QAGwEBAAIDAQEAAAAAAAAAAAAAAAUGAQMEAgf/xAAuEQEAAgECAwUHBQEAAAAAAAAAAQIDBBEFEkEhMTJh8CI0cYGhscETFCRRkRX/2gAMAwEAAhEDEQA/APUxRSKAkUSAO3PH1XcMkGCwU2en64AKojqIVEdRACiMojKIyiAFEZRGURkgFUQ7R1EKiAu0O0dRDgCe0O0fAdoE9oNpXadP0r1+OnWk67SlUb9nRg+UqrXDPgkm35eJiZiI3l7x47ZLRSsbzLlX2pW9sk69alQT5e0qRi5eSfF/I4celGnPleWvzrwj+ZpG/wBRq3FSdetOVWpJ5lKT4+S7l4I4EptnH+5mZ7IWX/h0rWOfJO/l3Pom0vaNdOVGrSrRXN0qsKiT8XFss4nz3pOr17OtC4oTcJxf/TOPbCS7U+43zoeqwvbWjdU+CqRy45y4TTxKHyaZvx5edEa3Qzptpid4lynEVxLNCuJuRyLiI4lnEVoCLiDZ6FdosvoBCSyI0WaEaAjgwdowCUUUjEyKKRQGRiUh9AJFEgM2DJDRXZ+kMogBRHUQpDqIAURlEKQyiAEgqIyiMogLtCojYDgBdpm0fAcAT2mpetzU3O8o2qfu0KO+S/5lTj+yo+pt7BobrGm3rF7nsnTS8lRgl9Dn1M+wmeC1idRvPSJn7R+Xm6kuwmNJinBC1WneWG1Opy+cqN3bPlTqU60fKacZfWC9TVZsDqbq4vbqHxWmfnGrD+bN+GdrwjeJV5tNb/fq2u4iuJZoVokFORaFcSzQsljz/XACMl2fpk2i7RNxAi0I0WaEaAlgwZowCUUUigJFIoAxRRIEUOkAYorFZ8+wVIdIDEh0gpZGSACQ6QUhkgAkFRGwMkAu0OBkg4ATAcD4MwAmDSHW3Zey1WVTsr0KNVeLivZv92vU3lg1n126bmhZ3aX+zq1KE34TW6OfnCXqac0b0SXDMnJqI8+xqXIAJhI9b+9h7nqel/rOa77Or+3A8Me46nv+KS/ydf8AagbMfjhx673e/wAG5mhWirQMEkpSTWCbRZoRoCLQrRVoRoCMkI0WkibQEmjBmjAJRRSKFiikUA0UUihYookAyQ6QEh0gDFFMASHiAEh0jMDJABIZIKQUgMwHAcBwAuA4GwZgBcHR9NtH+26ZeW6WZ+xdSku32tP34pee3HzO+wZgxMbxs9UtNLRaOj5RTGO66b6L9h1O7t0sQ9q6lL/Bn78fRSx8jpERlo2nZecV4vWLR17WHu+puOdUn4WVb9uB4Q2D1LQzqNd91lP61aZ7xeOGjXe73+DcmBWijQrRIqWk0K0VaEaAk0TaLNCNARaEkirQkkBFoIWggRiikULFFIoB4oeKFiUSAZIeKBFDpAFIdICQ6QBiNgxIZAYkMkYkMkAMBwFIOABgIcGYAGAYGwZgDU3XlovC01CK+K1qtfOdN/vF6Gpon0r040b7dpl5bpZn7J1KX+LT9+Prtx8z5qXM4s9drbrRwrLzYuWeh4RbaS4tmyepVL7bdpYaVmsy+KXtocvDma7n7icfxvhJ/Cvh/n6d5sXqPX9Kvn/Zqa9aq/keMXjh08Qn+Pf11bdaFaHYrRIKcm0K0UaEYE5InJFWJJASaJtFWJJASaMGaMAjEpFCRKRQDxRRCRKRAeKKIRFEAyGSAhkAyGSAhkAyCjEEDAmIOAMMCYADAmAKfNXSzS1YajeUEsOFxN0V8NKT3Ql57ZLHr3H0saW68NL2XltdpcK9B05PvqUn/wCs4+hozxvXdK8KybZuT+4+3qWtjZ3Ub/vF/wD5el+8NYo2b1Gv+lXy/s1N+lVfzOXF44TnEPdreusNvMVlGIyRU4jEZRiMCbEZRiMCUhJFJCSAmYFmARiUiTiViA8SkRIjxAoh4iIpEBkOhEOgGQ6FQyAZDIVDIAhQEEAmGGAYAIGBjPBdc2ne10r2yXG2uKVTP9Seab+sonvDqellh9p06+oYy52tbav68YuUfrFHi8b1mG/TX/Ty1t5vmM2N1IVMX91H4rJ/StTNdHuupqrt1bHx2lePzW2X/icOLxwtuujfT3+DeTEY7EZIqWViMdisBGIx2IwJyJspIRgTZhjMAjEopHHlVwcO41DaB2juIonLUoI81cao+84U7yT7QPXPW4ruMWvx8DxvtG+1hTA9rDX4eByqGrQnwXHyPCU+aXivzO7ur5UWopPOMqKwo4A9hSqxfbgsnHlnj9TXktZrv8W1d0eH1OVadIqtNY55ecviB7pDJHm9N6Rbm1L4ZP0O4tNTp1cLPEDmBMi84+YU8gALMbMkADGHPHBjfIBQYzz5dvkM3j1Bn8jA+WtZsvs91c2/L2NxWpY/uza/geh6rt0NYs58NsnXpvivxUZpcPPB23WJUnbazOjCEPZ13SrTi6cX7Z1Mbm355PO6BKNtrdrt+5DUaUV/ddRRx9cEfty3+a4zec2nnzr+H0UxWFiskFOBiMZsVmQrEYzEYCMRjyJsBGEDMA6W6rPidLeV2dvdQ5nS3lNgcTdkaKERagssDkULVyO1tdE3dgdPpLgektIJIDqqXR5cHjk0yupaDvkpL4f4s7pMZAeVodHmp5kspLOO9g1ejtp4a45W3hy7z1uDg32nKeXzYHiKdVwba4Npxfk+ZyqOr1o4Sl2YzhbseZfUNL25aOrfcB6rStebwm+R6SlXU1lGtqFRxe5cEub7D1ejamnhZ4eJgei3GbhVLPEwBpSA2DIGAdwHIGRWwNT9cdzWt7u1qU2oqrbSjlwjKUZwm8uLayuE4+hrK1uXTrU63FyhVhUzni3GSl/A+gemfQujq9OnGdSdGpRc3SqRipL3ksqUXzXurk0a9tepe7dyoVq1FWq4uvSbdSSz91Qa4S8XwXjyOPJjtNt4WTRazBXBy3naYbj3p8VxT4p96A2JSpqEYwWWoQjBNvLaSSWX38AtnYrbGxWYwNgKxWFitmQkhGxmxJMBTANmAcKdFMhPTVLsOZEpFgdV/wDhLuDDQknyO4ix4sDiW+n7TsaUcLAqY6AqmMiaY6YFEwoRMZMDh39mpJtI8pqNjse7s7lzZ7k6/UNNVRNoDwsp58EuS7EUoXMqbymcm/0udNtpPBwDA9bpHSOLxGfA9DTrRmsxaa8DWOTm2WtVqL4Syu5gbDyDJ0On9KadTEZrbL6HdKaaTXFMB2xGzGxWwC2LuOPe31OhTnWqzVOlCO6c5ckv4vwNWa/1r3c6jjZRjb0U8KdSnGpVn4tPKj5L1NV8tad8u3SaHNqt/wBOOyOvRtrIMmq9F645Rap31JTXJ1rdKM14ypvg/k15GxNI1y2vqXt7apGrTztbWVKMue2UXxT4maZK27njUaTLp52vHz6Oe2K2ZkDZscoNiSYWxGzIDZNjSYjYCswVswCMWUiyUWUTArFlEyMWUTAqmOmSTHTAqmOmSTHQFEOmT3BTAomHImQpgJWtoTWJI6O/6MKWZQ4M9BkOQNf3ek1qXOLa70jhNdhsucFLg0n5o4NXRLeT3OCT8DA8npmkVKsk+KS7T2EHG3pe/Lgu1l6NGMFiKwjjarZKvSlDtw8AdZW6Y28XhRnLxWEJHpnbPnGrH5J/xPJ3VvKlNwlwafqcWbMAdYXSeN5OFpRk1Sp4qTz7qqVXyi88sL6yZr+9q7Pd5SfPvSK1LrfOc3+KUperycKpXVRvf5RnzaXYn3r8voRM73vNpfR8cV0mkrip3/nrLjmwupm8lG9uaGfcqWu9rs3wqRSfpOXqa/qQcXh+femu9M2L1N2L9rd3T+7GnChF98pSU5eigv8AuOjF4oQ2vmP29t/Xa2zkDYikY2d6oi2I2Y2I2BjYkmFsm2ZAbCI2YBKLKRZBMomBZMomRix0wLJjpkkyiePMCqGUiSYyYFUxkySYyYFUw5JphTApkzImQ5AfIMi5MyAcgyY2BswOu1TRaVyveW2fZNczyl/0WuaeXGPto98PvY8j3TFYHzbqtnUta9ShUjKm0247ouO6DfCSydefSGsaHa3tP2VzShWh+Hcveg++Mlxi/JmvdS6nM1M21yo0m/uV4OU4eUo/e9EcdsMxPsrJg4rW9Yrl7Jhrm0hOrKFCMZVHOSjCEfvbn8JvPoloasbSlQWG+M6k1+OrL7z/ACXkkcTov0CttO/0mXXuGsOtNY2p81CP4V48/wAj08Vg248fL2yjtdrIzTy08MfUyYci4/XcDJuRgtitmNiNmRjYjZjYjYGZMFyYZEYsomQiyiYFkykSMP8A6U3dnYBZSxy9RkyKY6YFUx0ySYyYFUxkySYyYFUwpk0wqQFMhyT3ByBTIMi5MyA2TMi5BkBhWwZA2BjEYWxWzADFYWxWBmQPw9ANitgY2I2NnPn+ZNsDGxGzGxGwMyYK2Ay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7" name="76 Rectángulo"/>
          <p:cNvSpPr/>
          <p:nvPr/>
        </p:nvSpPr>
        <p:spPr>
          <a:xfrm>
            <a:off x="-32" y="-24"/>
            <a:ext cx="9144032" cy="6858024"/>
          </a:xfrm>
          <a:prstGeom prst="rect">
            <a:avLst/>
          </a:prstGeom>
          <a:solidFill>
            <a:srgbClr val="0020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1 Título"/>
          <p:cNvSpPr txBox="1">
            <a:spLocks/>
          </p:cNvSpPr>
          <p:nvPr/>
        </p:nvSpPr>
        <p:spPr>
          <a:xfrm>
            <a:off x="-32" y="0"/>
            <a:ext cx="9144000" cy="15001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Conclusiones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0" y="1928802"/>
            <a:ext cx="9144000" cy="355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2013" indent="-742950">
              <a:lnSpc>
                <a:spcPct val="80000"/>
              </a:lnSpc>
              <a:buClr>
                <a:schemeClr val="bg1"/>
              </a:buClr>
              <a:buFont typeface="+mj-lt"/>
              <a:buAutoNum type="arabicParenR" startAt="2"/>
            </a:pPr>
            <a:endParaRPr lang="es-ES" sz="4000" dirty="0" smtClean="0">
              <a:solidFill>
                <a:schemeClr val="bg1"/>
              </a:solidFill>
            </a:endParaRPr>
          </a:p>
          <a:p>
            <a:pPr marL="862013" indent="-742950">
              <a:lnSpc>
                <a:spcPct val="80000"/>
              </a:lnSpc>
              <a:buClr>
                <a:schemeClr val="bg1"/>
              </a:buClr>
              <a:buFont typeface="+mj-lt"/>
              <a:buAutoNum type="arabicParenR" startAt="2"/>
            </a:pPr>
            <a:r>
              <a:rPr lang="es-ES" sz="4000" dirty="0" smtClean="0">
                <a:solidFill>
                  <a:schemeClr val="bg1"/>
                </a:solidFill>
              </a:rPr>
              <a:t>Los resultados de este estudio apoyan la hipótesis de que </a:t>
            </a:r>
            <a:r>
              <a:rPr lang="es-ES" sz="4000" dirty="0" smtClean="0">
                <a:solidFill>
                  <a:srgbClr val="FFC000"/>
                </a:solidFill>
              </a:rPr>
              <a:t>una parte de la </a:t>
            </a:r>
            <a:r>
              <a:rPr lang="es-ES" sz="4000" dirty="0" err="1" smtClean="0">
                <a:solidFill>
                  <a:srgbClr val="FFC000"/>
                </a:solidFill>
              </a:rPr>
              <a:t>heredabilidad</a:t>
            </a:r>
            <a:r>
              <a:rPr lang="es-ES" sz="4000" dirty="0" smtClean="0">
                <a:solidFill>
                  <a:srgbClr val="FFC000"/>
                </a:solidFill>
              </a:rPr>
              <a:t> del trastorno bipolar </a:t>
            </a:r>
            <a:r>
              <a:rPr lang="es-ES" sz="4000" dirty="0" smtClean="0">
                <a:solidFill>
                  <a:schemeClr val="bg1"/>
                </a:solidFill>
              </a:rPr>
              <a:t>se puede explicar a través de </a:t>
            </a:r>
            <a:r>
              <a:rPr lang="es-ES" sz="4000" dirty="0" smtClean="0">
                <a:solidFill>
                  <a:srgbClr val="FFC000"/>
                </a:solidFill>
              </a:rPr>
              <a:t>mutaciones de escasa frecuencia y alta </a:t>
            </a:r>
            <a:r>
              <a:rPr lang="es-ES" sz="4000" dirty="0" err="1" smtClean="0">
                <a:solidFill>
                  <a:srgbClr val="FFC000"/>
                </a:solidFill>
              </a:rPr>
              <a:t>penetrancia</a:t>
            </a:r>
            <a:r>
              <a:rPr lang="es-ES" sz="4000" dirty="0" smtClean="0">
                <a:solidFill>
                  <a:schemeClr val="bg1"/>
                </a:solidFill>
              </a:rPr>
              <a:t>, heredadas o </a:t>
            </a:r>
            <a:r>
              <a:rPr lang="es-ES" sz="4000" i="1" dirty="0" smtClean="0">
                <a:solidFill>
                  <a:schemeClr val="bg1"/>
                </a:solidFill>
              </a:rPr>
              <a:t>de </a:t>
            </a:r>
            <a:r>
              <a:rPr lang="es-ES" sz="4000" i="1" dirty="0" err="1" smtClean="0">
                <a:solidFill>
                  <a:schemeClr val="bg1"/>
                </a:solidFill>
              </a:rPr>
              <a:t>novo</a:t>
            </a:r>
            <a:r>
              <a:rPr lang="es-ES" sz="40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68 Grupo"/>
          <p:cNvGrpSpPr/>
          <p:nvPr/>
        </p:nvGrpSpPr>
        <p:grpSpPr>
          <a:xfrm>
            <a:off x="-32" y="-71461"/>
            <a:ext cx="9296464" cy="7526045"/>
            <a:chOff x="-32" y="-71461"/>
            <a:chExt cx="9296464" cy="7526045"/>
          </a:xfrm>
        </p:grpSpPr>
        <p:sp>
          <p:nvSpPr>
            <p:cNvPr id="2" name="1 CuadroTexto"/>
            <p:cNvSpPr txBox="1"/>
            <p:nvPr/>
          </p:nvSpPr>
          <p:spPr>
            <a:xfrm>
              <a:off x="1" y="-71461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4500562" y="-71461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" y="31054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4500562" y="31054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2" y="6286521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solidFill>
              <a:srgbClr val="00206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52401" y="80939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652962" y="80939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52401" y="32578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4652962" y="32578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52432" y="6438921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solidFill>
              <a:srgbClr val="00B0F0"/>
            </a:solidFill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9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solidFill>
              <a:schemeClr val="bg1"/>
            </a:solidFill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9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4" name="AutoShape 4" descr="data:image/jpeg;base64,/9j/4AAQSkZJRgABAQAAAQABAAD/2wCEAAkGBg0NDQ0MDg8NDA0ODA0NDQ0NDA8NDQ0NFBAVFBQQFBIXGyYeFxkjGRIVHy8gIycpOCwsFR4xNTAqNSYrLSkBCQoKDgwOGg8PFDQcHyUyNSk0MjIsLjE1LC8sKikuKS0pNSwsNS8tKiowKispLTUpNSkqLCw1KSkqLzUsNSwpKf/AABEIAM8A9AMBIgACEQEDEQH/xAAcAAADAAIDAQAAAAAAAAAAAAABAgMABwQFBgj/xABEEAACAQMCAgcFBQQGCwEAAAAAAQIDBBEFEiExBgdBUWFxkRMiUoGhFDJCsfCys8HRJGJkcnN0IyUzNDVjgpLC0vEV/8QAGwEBAAIDAQEAAAAAAAAAAAAAAAUGAQMEAgf/xAAuEQEAAgECAwUHBQEAAAAAAAAAAQIDBBEFEkEhMTJh8CI0cYGhscETFCRRkRX/2gAMAwEAAhEDEQA/APUxRSKAkUSAO3PH1XcMkGCwU2en64AKojqIVEdRACiMojKIyiAFEZRGURkgFUQ7R1EKiAu0O0dRDgCe0O0fAdoE9oNpXadP0r1+OnWk67SlUb9nRg+UqrXDPgkm35eJiZiI3l7x47ZLRSsbzLlX2pW9sk69alQT5e0qRi5eSfF/I4celGnPleWvzrwj+ZpG/wBRq3FSdetOVWpJ5lKT4+S7l4I4EptnH+5mZ7IWX/h0rWOfJO/l3Pom0vaNdOVGrSrRXN0qsKiT8XFss4nz3pOr17OtC4oTcJxf/TOPbCS7U+43zoeqwvbWjdU+CqRy45y4TTxKHyaZvx5edEa3Qzptpid4lynEVxLNCuJuRyLiI4lnEVoCLiDZ6FdosvoBCSyI0WaEaAjgwdowCUUUjEyKKRQGRiUh9AJFEgM2DJDRXZ+kMogBRHUQpDqIAURlEKQyiAEgqIyiMogLtCojYDgBdpm0fAcAT2mpetzU3O8o2qfu0KO+S/5lTj+yo+pt7BobrGm3rF7nsnTS8lRgl9Dn1M+wmeC1idRvPSJn7R+Xm6kuwmNJinBC1WneWG1Opy+cqN3bPlTqU60fKacZfWC9TVZsDqbq4vbqHxWmfnGrD+bN+GdrwjeJV5tNb/fq2u4iuJZoVokFORaFcSzQsljz/XACMl2fpk2i7RNxAi0I0WaEaAlgwZowCUUUigJFIoAxRRIEUOkAYorFZ8+wVIdIDEh0gpZGSACQ6QUhkgAkFRGwMkAu0OBkg4ATAcD4MwAmDSHW3Zey1WVTsr0KNVeLivZv92vU3lg1n126bmhZ3aX+zq1KE34TW6OfnCXqac0b0SXDMnJqI8+xqXIAJhI9b+9h7nqel/rOa77Or+3A8Me46nv+KS/ydf8AagbMfjhx673e/wAG5mhWirQMEkpSTWCbRZoRoCLQrRVoRoCMkI0WkibQEmjBmjAJRRSKFiikUA0UUihYookAyQ6QEh0gDFFMASHiAEh0jMDJABIZIKQUgMwHAcBwAuA4GwZgBcHR9NtH+26ZeW6WZ+xdSku32tP34pee3HzO+wZgxMbxs9UtNLRaOj5RTGO66b6L9h1O7t0sQ9q6lL/Bn78fRSx8jpERlo2nZecV4vWLR17WHu+puOdUn4WVb9uB4Q2D1LQzqNd91lP61aZ7xeOGjXe73+DcmBWijQrRIqWk0K0VaEaAk0TaLNCNARaEkirQkkBFoIWggRiikULFFIoB4oeKFiUSAZIeKBFDpAFIdICQ6QBiNgxIZAYkMkYkMkAMBwFIOABgIcGYAGAYGwZgDU3XlovC01CK+K1qtfOdN/vF6Gpon0r040b7dpl5bpZn7J1KX+LT9+Prtx8z5qXM4s9drbrRwrLzYuWeh4RbaS4tmyepVL7bdpYaVmsy+KXtocvDma7n7icfxvhJ/Cvh/n6d5sXqPX9Kvn/Zqa9aq/keMXjh08Qn+Pf11bdaFaHYrRIKcm0K0UaEYE5InJFWJJASaJtFWJJASaMGaMAjEpFCRKRQDxRRCRKRAeKKIRFEAyGSAhkAyGSAhkAyCjEEDAmIOAMMCYADAmAKfNXSzS1YajeUEsOFxN0V8NKT3Ql57ZLHr3H0saW68NL2XltdpcK9B05PvqUn/wCs4+hozxvXdK8KybZuT+4+3qWtjZ3Ub/vF/wD5el+8NYo2b1Gv+lXy/s1N+lVfzOXF44TnEPdreusNvMVlGIyRU4jEZRiMCbEZRiMCUhJFJCSAmYFmARiUiTiViA8SkRIjxAoh4iIpEBkOhEOgGQ6FQyAZDIVDIAhQEEAmGGAYAIGBjPBdc2ne10r2yXG2uKVTP9Seab+sonvDqellh9p06+oYy52tbav68YuUfrFHi8b1mG/TX/Ty1t5vmM2N1IVMX91H4rJ/StTNdHuupqrt1bHx2lePzW2X/icOLxwtuujfT3+DeTEY7EZIqWViMdisBGIx2IwJyJspIRgTZhjMAjEopHHlVwcO41DaB2juIonLUoI81cao+84U7yT7QPXPW4ruMWvx8DxvtG+1hTA9rDX4eByqGrQnwXHyPCU+aXivzO7ur5UWopPOMqKwo4A9hSqxfbgsnHlnj9TXktZrv8W1d0eH1OVadIqtNY55ecviB7pDJHm9N6Rbm1L4ZP0O4tNTp1cLPEDmBMi84+YU8gALMbMkADGHPHBjfIBQYzz5dvkM3j1Bn8jA+WtZsvs91c2/L2NxWpY/uza/geh6rt0NYs58NsnXpvivxUZpcPPB23WJUnbazOjCEPZ13SrTi6cX7Z1Mbm355PO6BKNtrdrt+5DUaUV/ddRRx9cEfty3+a4zec2nnzr+H0UxWFiskFOBiMZsVmQrEYzEYCMRjyJsBGEDMA6W6rPidLeV2dvdQ5nS3lNgcTdkaKERagssDkULVyO1tdE3dgdPpLgektIJIDqqXR5cHjk0yupaDvkpL4f4s7pMZAeVodHmp5kspLOO9g1ejtp4a45W3hy7z1uDg32nKeXzYHiKdVwba4Npxfk+ZyqOr1o4Sl2YzhbseZfUNL25aOrfcB6rStebwm+R6SlXU1lGtqFRxe5cEub7D1ejamnhZ4eJgei3GbhVLPEwBpSA2DIGAdwHIGRWwNT9cdzWt7u1qU2oqrbSjlwjKUZwm8uLayuE4+hrK1uXTrU63FyhVhUzni3GSl/A+gemfQujq9OnGdSdGpRc3SqRipL3ksqUXzXurk0a9tepe7dyoVq1FWq4uvSbdSSz91Qa4S8XwXjyOPJjtNt4WTRazBXBy3naYbj3p8VxT4p96A2JSpqEYwWWoQjBNvLaSSWX38AtnYrbGxWYwNgKxWFitmQkhGxmxJMBTANmAcKdFMhPTVLsOZEpFgdV/wDhLuDDQknyO4ix4sDiW+n7TsaUcLAqY6AqmMiaY6YFEwoRMZMDh39mpJtI8pqNjse7s7lzZ7k6/UNNVRNoDwsp58EuS7EUoXMqbymcm/0udNtpPBwDA9bpHSOLxGfA9DTrRmsxaa8DWOTm2WtVqL4Syu5gbDyDJ0On9KadTEZrbL6HdKaaTXFMB2xGzGxWwC2LuOPe31OhTnWqzVOlCO6c5ckv4vwNWa/1r3c6jjZRjb0U8KdSnGpVn4tPKj5L1NV8tad8u3SaHNqt/wBOOyOvRtrIMmq9F645Rap31JTXJ1rdKM14ypvg/k15GxNI1y2vqXt7apGrTztbWVKMue2UXxT4maZK27njUaTLp52vHz6Oe2K2ZkDZscoNiSYWxGzIDZNjSYjYCswVswCMWUiyUWUTArFlEyMWUTAqmOmSTHTAqmOmSTHQFEOmT3BTAomHImQpgJWtoTWJI6O/6MKWZQ4M9BkOQNf3ek1qXOLa70jhNdhsucFLg0n5o4NXRLeT3OCT8DA8npmkVKsk+KS7T2EHG3pe/Lgu1l6NGMFiKwjjarZKvSlDtw8AdZW6Y28XhRnLxWEJHpnbPnGrH5J/xPJ3VvKlNwlwafqcWbMAdYXSeN5OFpRk1Sp4qTz7qqVXyi88sL6yZr+9q7Pd5SfPvSK1LrfOc3+KUperycKpXVRvf5RnzaXYn3r8voRM73vNpfR8cV0mkrip3/nrLjmwupm8lG9uaGfcqWu9rs3wqRSfpOXqa/qQcXh+femu9M2L1N2L9rd3T+7GnChF98pSU5eigv8AuOjF4oQ2vmP29t/Xa2zkDYikY2d6oi2I2Y2I2BjYkmFsm2ZAbCI2YBKLKRZBMomBZMomRix0wLJjpkkyiePMCqGUiSYyYFUxkySYyYFUw5JphTApkzImQ5AfIMi5MyAcgyY2BswOu1TRaVyveW2fZNczyl/0WuaeXGPto98PvY8j3TFYHzbqtnUta9ShUjKm0247ouO6DfCSydefSGsaHa3tP2VzShWh+Hcveg++Mlxi/JmvdS6nM1M21yo0m/uV4OU4eUo/e9EcdsMxPsrJg4rW9Yrl7Jhrm0hOrKFCMZVHOSjCEfvbn8JvPoloasbSlQWG+M6k1+OrL7z/ACXkkcTov0CttO/0mXXuGsOtNY2p81CP4V48/wAj08Vg248fL2yjtdrIzTy08MfUyYci4/XcDJuRgtitmNiNmRjYjZjYjYGZMFyYZEYsomQiyiYFkykSMP8A6U3dnYBZSxy9RkyKY6YFUx0ySYyYFUxkySYyYFUwpk0wqQFMhyT3ByBTIMi5MyA2TMi5BkBhWwZA2BjEYWxWzADFYWxWBmQPw9ANitgY2I2NnPn+ZNsDGxGzGxGwMyYK2Ay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0" name="79 Rectángulo"/>
          <p:cNvSpPr/>
          <p:nvPr/>
        </p:nvSpPr>
        <p:spPr>
          <a:xfrm>
            <a:off x="-32" y="0"/>
            <a:ext cx="9144032" cy="6858000"/>
          </a:xfrm>
          <a:prstGeom prst="rect">
            <a:avLst/>
          </a:prstGeom>
          <a:solidFill>
            <a:srgbClr val="0020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78 Rectángulo"/>
          <p:cNvSpPr/>
          <p:nvPr/>
        </p:nvSpPr>
        <p:spPr>
          <a:xfrm>
            <a:off x="-32" y="2167962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2013" indent="-742950">
              <a:lnSpc>
                <a:spcPct val="80000"/>
              </a:lnSpc>
              <a:buClr>
                <a:schemeClr val="bg1"/>
              </a:buClr>
              <a:buFont typeface="+mj-lt"/>
              <a:buAutoNum type="arabicParenR" startAt="3"/>
            </a:pPr>
            <a:r>
              <a:rPr lang="es-ES" sz="4000" dirty="0" smtClean="0">
                <a:solidFill>
                  <a:srgbClr val="FFC000"/>
                </a:solidFill>
              </a:rPr>
              <a:t>El trastorno bipolar </a:t>
            </a:r>
            <a:r>
              <a:rPr lang="es-ES" sz="4000" dirty="0" smtClean="0">
                <a:solidFill>
                  <a:schemeClr val="bg1"/>
                </a:solidFill>
              </a:rPr>
              <a:t>de herencia </a:t>
            </a:r>
            <a:r>
              <a:rPr lang="es-ES" sz="4000" dirty="0" err="1" smtClean="0">
                <a:solidFill>
                  <a:schemeClr val="bg1"/>
                </a:solidFill>
              </a:rPr>
              <a:t>autosómica</a:t>
            </a:r>
            <a:r>
              <a:rPr lang="es-ES" sz="4000" dirty="0" smtClean="0">
                <a:solidFill>
                  <a:schemeClr val="bg1"/>
                </a:solidFill>
              </a:rPr>
              <a:t> dominante presente </a:t>
            </a:r>
            <a:r>
              <a:rPr lang="es-ES" sz="4000" dirty="0" smtClean="0">
                <a:solidFill>
                  <a:srgbClr val="FFC000"/>
                </a:solidFill>
              </a:rPr>
              <a:t>en la familia de estudio </a:t>
            </a:r>
            <a:r>
              <a:rPr lang="es-ES" sz="4000" dirty="0" smtClean="0">
                <a:solidFill>
                  <a:schemeClr val="bg1"/>
                </a:solidFill>
              </a:rPr>
              <a:t>está probablemente </a:t>
            </a:r>
            <a:r>
              <a:rPr lang="es-ES" sz="4000" dirty="0" smtClean="0">
                <a:solidFill>
                  <a:srgbClr val="FFC000"/>
                </a:solidFill>
              </a:rPr>
              <a:t>relacionado con </a:t>
            </a:r>
            <a:r>
              <a:rPr lang="es-ES" sz="4000" dirty="0" smtClean="0">
                <a:solidFill>
                  <a:schemeClr val="bg1"/>
                </a:solidFill>
              </a:rPr>
              <a:t>la mutación del </a:t>
            </a:r>
            <a:r>
              <a:rPr lang="es-ES" sz="4000" dirty="0" smtClean="0">
                <a:solidFill>
                  <a:srgbClr val="FFC000"/>
                </a:solidFill>
              </a:rPr>
              <a:t>gen PERIOD3</a:t>
            </a:r>
            <a:r>
              <a:rPr lang="es-ES" sz="4000" dirty="0" smtClean="0">
                <a:solidFill>
                  <a:schemeClr val="bg1"/>
                </a:solidFill>
              </a:rPr>
              <a:t>, aunque </a:t>
            </a:r>
            <a:r>
              <a:rPr lang="es-ES" sz="4000" dirty="0" smtClean="0">
                <a:solidFill>
                  <a:srgbClr val="FFC000"/>
                </a:solidFill>
              </a:rPr>
              <a:t>no puede descartarse</a:t>
            </a:r>
            <a:r>
              <a:rPr lang="es-ES" sz="4000" dirty="0" smtClean="0">
                <a:solidFill>
                  <a:schemeClr val="bg1"/>
                </a:solidFill>
              </a:rPr>
              <a:t> que la responsable sea la mutación del </a:t>
            </a:r>
            <a:r>
              <a:rPr lang="es-ES" sz="4000" dirty="0" smtClean="0">
                <a:solidFill>
                  <a:srgbClr val="FFC000"/>
                </a:solidFill>
              </a:rPr>
              <a:t>gen USP29</a:t>
            </a:r>
            <a:r>
              <a:rPr lang="es-ES" sz="4000" dirty="0" smtClean="0">
                <a:solidFill>
                  <a:schemeClr val="bg1"/>
                </a:solidFill>
              </a:rPr>
              <a:t> o que sea necesaria la presencia de ambas mutaciones al tiempo.</a:t>
            </a:r>
          </a:p>
          <a:p>
            <a:pPr marL="862013" indent="-742950">
              <a:lnSpc>
                <a:spcPct val="80000"/>
              </a:lnSpc>
              <a:buClr>
                <a:schemeClr val="bg1"/>
              </a:buClr>
            </a:pPr>
            <a:endParaRPr lang="es-ES" sz="3000" dirty="0" smtClean="0">
              <a:solidFill>
                <a:schemeClr val="bg1"/>
              </a:solidFill>
            </a:endParaRPr>
          </a:p>
        </p:txBody>
      </p:sp>
      <p:sp>
        <p:nvSpPr>
          <p:cNvPr id="75" name="AutoShape 4" descr="data:image/jpeg;base64,/9j/4AAQSkZJRgABAQAAAQABAAD/2wCEAAkGBg0NDQ0MDg8NDA0ODA0NDQ0NDA8NDQ0NFBAVFBQQFBIXGyYeFxkjGRIVHy8gIycpOCwsFR4xNTAqNSYrLSkBCQoKDgwOGg8PFDQcHyUyNSk0MjIsLjE1LC8sKikuKS0pNSwsNS8tKiowKispLTUpNSkqLCw1KSkqLzUsNSwpKf/AABEIAM8A9AMBIgACEQEDEQH/xAAcAAADAAIDAQAAAAAAAAAAAAABAgMABwQFBgj/xABEEAACAQMCAgcFBQQGCwEAAAAAAQIDBBEFEiExBgdBUWFxkRMiUoGhFDJCsfCys8HRJGJkcnN0IyUzNDVjgpLC0vEV/8QAGwEBAAIDAQEAAAAAAAAAAAAAAAUGAQMEAgf/xAAuEQEAAgECAwUHBQEAAAAAAAAAAQIDBBEFEkEhMTJh8CI0cYGhscETFCRRkRX/2gAMAwEAAhEDEQA/APUxRSKAkUSAO3PH1XcMkGCwU2en64AKojqIVEdRACiMojKIyiAFEZRGURkgFUQ7R1EKiAu0O0dRDgCe0O0fAdoE9oNpXadP0r1+OnWk67SlUb9nRg+UqrXDPgkm35eJiZiI3l7x47ZLRSsbzLlX2pW9sk69alQT5e0qRi5eSfF/I4celGnPleWvzrwj+ZpG/wBRq3FSdetOVWpJ5lKT4+S7l4I4EptnH+5mZ7IWX/h0rWOfJO/l3Pom0vaNdOVGrSrRXN0qsKiT8XFss4nz3pOr17OtC4oTcJxf/TOPbCS7U+43zoeqwvbWjdU+CqRy45y4TTxKHyaZvx5edEa3Qzptpid4lynEVxLNCuJuRyLiI4lnEVoCLiDZ6FdosvoBCSyI0WaEaAjgwdowCUUUjEyKKRQGRiUh9AJFEgM2DJDRXZ+kMogBRHUQpDqIAURlEKQyiAEgqIyiMogLtCojYDgBdpm0fAcAT2mpetzU3O8o2qfu0KO+S/5lTj+yo+pt7BobrGm3rF7nsnTS8lRgl9Dn1M+wmeC1idRvPSJn7R+Xm6kuwmNJinBC1WneWG1Opy+cqN3bPlTqU60fKacZfWC9TVZsDqbq4vbqHxWmfnGrD+bN+GdrwjeJV5tNb/fq2u4iuJZoVokFORaFcSzQsljz/XACMl2fpk2i7RNxAi0I0WaEaAlgwZowCUUUigJFIoAxRRIEUOkAYorFZ8+wVIdIDEh0gpZGSACQ6QUhkgAkFRGwMkAu0OBkg4ATAcD4MwAmDSHW3Zey1WVTsr0KNVeLivZv92vU3lg1n126bmhZ3aX+zq1KE34TW6OfnCXqac0b0SXDMnJqI8+xqXIAJhI9b+9h7nqel/rOa77Or+3A8Me46nv+KS/ydf8AagbMfjhx673e/wAG5mhWirQMEkpSTWCbRZoRoCLQrRVoRoCMkI0WkibQEmjBmjAJRRSKFiikUA0UUihYookAyQ6QEh0gDFFMASHiAEh0jMDJABIZIKQUgMwHAcBwAuA4GwZgBcHR9NtH+26ZeW6WZ+xdSku32tP34pee3HzO+wZgxMbxs9UtNLRaOj5RTGO66b6L9h1O7t0sQ9q6lL/Bn78fRSx8jpERlo2nZecV4vWLR17WHu+puOdUn4WVb9uB4Q2D1LQzqNd91lP61aZ7xeOGjXe73+DcmBWijQrRIqWk0K0VaEaAk0TaLNCNARaEkirQkkBFoIWggRiikULFFIoB4oeKFiUSAZIeKBFDpAFIdICQ6QBiNgxIZAYkMkYkMkAMBwFIOABgIcGYAGAYGwZgDU3XlovC01CK+K1qtfOdN/vF6Gpon0r040b7dpl5bpZn7J1KX+LT9+Prtx8z5qXM4s9drbrRwrLzYuWeh4RbaS4tmyepVL7bdpYaVmsy+KXtocvDma7n7icfxvhJ/Cvh/n6d5sXqPX9Kvn/Zqa9aq/keMXjh08Qn+Pf11bdaFaHYrRIKcm0K0UaEYE5InJFWJJASaJtFWJJASaMGaMAjEpFCRKRQDxRRCRKRAeKKIRFEAyGSAhkAyGSAhkAyCjEEDAmIOAMMCYADAmAKfNXSzS1YajeUEsOFxN0V8NKT3Ql57ZLHr3H0saW68NL2XltdpcK9B05PvqUn/wCs4+hozxvXdK8KybZuT+4+3qWtjZ3Ub/vF/wD5el+8NYo2b1Gv+lXy/s1N+lVfzOXF44TnEPdreusNvMVlGIyRU4jEZRiMCbEZRiMCUhJFJCSAmYFmARiUiTiViA8SkRIjxAoh4iIpEBkOhEOgGQ6FQyAZDIVDIAhQEEAmGGAYAIGBjPBdc2ne10r2yXG2uKVTP9Seab+sonvDqellh9p06+oYy52tbav68YuUfrFHi8b1mG/TX/Ty1t5vmM2N1IVMX91H4rJ/StTNdHuupqrt1bHx2lePzW2X/icOLxwtuujfT3+DeTEY7EZIqWViMdisBGIx2IwJyJspIRgTZhjMAjEopHHlVwcO41DaB2juIonLUoI81cao+84U7yT7QPXPW4ruMWvx8DxvtG+1hTA9rDX4eByqGrQnwXHyPCU+aXivzO7ur5UWopPOMqKwo4A9hSqxfbgsnHlnj9TXktZrv8W1d0eH1OVadIqtNY55ecviB7pDJHm9N6Rbm1L4ZP0O4tNTp1cLPEDmBMi84+YU8gALMbMkADGHPHBjfIBQYzz5dvkM3j1Bn8jA+WtZsvs91c2/L2NxWpY/uza/geh6rt0NYs58NsnXpvivxUZpcPPB23WJUnbazOjCEPZ13SrTi6cX7Z1Mbm355PO6BKNtrdrt+5DUaUV/ddRRx9cEfty3+a4zec2nnzr+H0UxWFiskFOBiMZsVmQrEYzEYCMRjyJsBGEDMA6W6rPidLeV2dvdQ5nS3lNgcTdkaKERagssDkULVyO1tdE3dgdPpLgektIJIDqqXR5cHjk0yupaDvkpL4f4s7pMZAeVodHmp5kspLOO9g1ejtp4a45W3hy7z1uDg32nKeXzYHiKdVwba4Npxfk+ZyqOr1o4Sl2YzhbseZfUNL25aOrfcB6rStebwm+R6SlXU1lGtqFRxe5cEub7D1ejamnhZ4eJgei3GbhVLPEwBpSA2DIGAdwHIGRWwNT9cdzWt7u1qU2oqrbSjlwjKUZwm8uLayuE4+hrK1uXTrU63FyhVhUzni3GSl/A+gemfQujq9OnGdSdGpRc3SqRipL3ksqUXzXurk0a9tepe7dyoVq1FWq4uvSbdSSz91Qa4S8XwXjyOPJjtNt4WTRazBXBy3naYbj3p8VxT4p96A2JSpqEYwWWoQjBNvLaSSWX38AtnYrbGxWYwNgKxWFitmQkhGxmxJMBTANmAcKdFMhPTVLsOZEpFgdV/wDhLuDDQknyO4ix4sDiW+n7TsaUcLAqY6AqmMiaY6YFEwoRMZMDh39mpJtI8pqNjse7s7lzZ7k6/UNNVRNoDwsp58EuS7EUoXMqbymcm/0udNtpPBwDA9bpHSOLxGfA9DTrRmsxaa8DWOTm2WtVqL4Syu5gbDyDJ0On9KadTEZrbL6HdKaaTXFMB2xGzGxWwC2LuOPe31OhTnWqzVOlCO6c5ckv4vwNWa/1r3c6jjZRjb0U8KdSnGpVn4tPKj5L1NV8tad8u3SaHNqt/wBOOyOvRtrIMmq9F645Rap31JTXJ1rdKM14ypvg/k15GxNI1y2vqXt7apGrTztbWVKMue2UXxT4maZK27njUaTLp52vHz6Oe2K2ZkDZscoNiSYWxGzIDZNjSYjYCswVswCMWUiyUWUTArFlEyMWUTAqmOmSTHTAqmOmSTHQFEOmT3BTAomHImQpgJWtoTWJI6O/6MKWZQ4M9BkOQNf3ek1qXOLa70jhNdhsucFLg0n5o4NXRLeT3OCT8DA8npmkVKsk+KS7T2EHG3pe/Lgu1l6NGMFiKwjjarZKvSlDtw8AdZW6Y28XhRnLxWEJHpnbPnGrH5J/xPJ3VvKlNwlwafqcWbMAdYXSeN5OFpRk1Sp4qTz7qqVXyi88sL6yZr+9q7Pd5SfPvSK1LrfOc3+KUperycKpXVRvf5RnzaXYn3r8voRM73vNpfR8cV0mkrip3/nrLjmwupm8lG9uaGfcqWu9rs3wqRSfpOXqa/qQcXh+femu9M2L1N2L9rd3T+7GnChF98pSU5eigv8AuOjF4oQ2vmP29t/Xa2zkDYikY2d6oi2I2Y2I2BjYkmFsm2ZAbCI2YBKLKRZBMomBZMomRix0wLJjpkkyiePMCqGUiSYyYFUxkySYyYFUw5JphTApkzImQ5AfIMi5MyAcgyY2BswOu1TRaVyveW2fZNczyl/0WuaeXGPto98PvY8j3TFYHzbqtnUta9ShUjKm0247ouO6DfCSydefSGsaHa3tP2VzShWh+Hcveg++Mlxi/JmvdS6nM1M21yo0m/uV4OU4eUo/e9EcdsMxPsrJg4rW9Yrl7Jhrm0hOrKFCMZVHOSjCEfvbn8JvPoloasbSlQWG+M6k1+OrL7z/ACXkkcTov0CttO/0mXXuGsOtNY2p81CP4V48/wAj08Vg248fL2yjtdrIzTy08MfUyYci4/XcDJuRgtitmNiNmRjYjZjYjYGZMFyYZEYsomQiyiYFkykSMP8A6U3dnYBZSxy9RkyKY6YFUx0ySYyYFUxkySYyYFUwpk0wqQFMhyT3ByBTIMi5MyA2TMi5BkBhWwZA2BjEYWxWzADFYWxWBmQPw9ANitgY2I2NnPn+ZNsDGxGzGxGwMyYK2Ay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1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Conclusiones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67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8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9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0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1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7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137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42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3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4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5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6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7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8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9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0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1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2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3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4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5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6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7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8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9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0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1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2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3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4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5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6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8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9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0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1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8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9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40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41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2" name="2 Marcador de contenido"/>
          <p:cNvSpPr txBox="1">
            <a:spLocks/>
          </p:cNvSpPr>
          <p:nvPr/>
        </p:nvSpPr>
        <p:spPr>
          <a:xfrm>
            <a:off x="500034" y="1571612"/>
            <a:ext cx="8229600" cy="6983063"/>
          </a:xfrm>
          <a:prstGeom prst="rect">
            <a:avLst/>
          </a:prstGeom>
          <a:noFill/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SECUENCIACIÓN GENÓMICA: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Ventajas: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-Identifica todas las variantes individuos.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-Muestras pequeñas.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-No hipótesis previas.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Inconvenientes: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-Cara y lenta.</a:t>
            </a:r>
          </a:p>
        </p:txBody>
      </p:sp>
      <p:sp>
        <p:nvSpPr>
          <p:cNvPr id="73" name="72 CuadroTexto"/>
          <p:cNvSpPr txBox="1"/>
          <p:nvPr/>
        </p:nvSpPr>
        <p:spPr>
          <a:xfrm>
            <a:off x="500034" y="5286388"/>
            <a:ext cx="8286808" cy="95410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800" dirty="0" smtClean="0">
                <a:solidFill>
                  <a:schemeClr val="bg1"/>
                </a:solidFill>
              </a:rPr>
              <a:t>Plataformas de secuenciación de nueva generación (1)</a:t>
            </a:r>
          </a:p>
          <a:p>
            <a:pPr>
              <a:buFontTx/>
              <a:buChar char="-"/>
            </a:pPr>
            <a:r>
              <a:rPr lang="es-ES" sz="2800" dirty="0" smtClean="0">
                <a:solidFill>
                  <a:schemeClr val="bg1"/>
                </a:solidFill>
              </a:rPr>
              <a:t>Secuenciación de </a:t>
            </a:r>
            <a:r>
              <a:rPr lang="es-ES" sz="2800" dirty="0" err="1" smtClean="0">
                <a:solidFill>
                  <a:schemeClr val="bg1"/>
                </a:solidFill>
              </a:rPr>
              <a:t>exoma</a:t>
            </a:r>
            <a:r>
              <a:rPr lang="es-ES" sz="2800" dirty="0" smtClean="0">
                <a:solidFill>
                  <a:schemeClr val="bg1"/>
                </a:solidFill>
              </a:rPr>
              <a:t> completo (1% genoma) (2)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74" name="73 Multiplicar"/>
          <p:cNvSpPr/>
          <p:nvPr/>
        </p:nvSpPr>
        <p:spPr>
          <a:xfrm>
            <a:off x="500034" y="4286256"/>
            <a:ext cx="3071834" cy="1000132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74 CuadroTexto"/>
          <p:cNvSpPr txBox="1"/>
          <p:nvPr/>
        </p:nvSpPr>
        <p:spPr>
          <a:xfrm>
            <a:off x="571472" y="6429396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(1) </a:t>
            </a:r>
            <a:r>
              <a:rPr lang="es-ES" dirty="0" err="1"/>
              <a:t>Metzker</a:t>
            </a:r>
            <a:r>
              <a:rPr lang="es-ES" dirty="0"/>
              <a:t>, </a:t>
            </a:r>
            <a:r>
              <a:rPr lang="es-ES" dirty="0" smtClean="0"/>
              <a:t>2010; (2) </a:t>
            </a:r>
            <a:r>
              <a:rPr lang="es-ES" dirty="0" err="1"/>
              <a:t>Ng</a:t>
            </a:r>
            <a:r>
              <a:rPr lang="es-ES" dirty="0"/>
              <a:t> et al., </a:t>
            </a:r>
            <a:r>
              <a:rPr lang="es-ES" dirty="0" smtClean="0"/>
              <a:t>2009.</a:t>
            </a:r>
            <a:endParaRPr lang="es-ES" dirty="0"/>
          </a:p>
        </p:txBody>
      </p:sp>
      <p:sp>
        <p:nvSpPr>
          <p:cNvPr id="76" name="75 Rectángulo"/>
          <p:cNvSpPr/>
          <p:nvPr/>
        </p:nvSpPr>
        <p:spPr>
          <a:xfrm>
            <a:off x="0" y="0"/>
            <a:ext cx="9144032" cy="1500174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Justificación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68 Grupo"/>
          <p:cNvGrpSpPr/>
          <p:nvPr/>
        </p:nvGrpSpPr>
        <p:grpSpPr>
          <a:xfrm>
            <a:off x="-32" y="-71461"/>
            <a:ext cx="9296464" cy="7526045"/>
            <a:chOff x="-32" y="-71461"/>
            <a:chExt cx="9296464" cy="7526045"/>
          </a:xfrm>
        </p:grpSpPr>
        <p:sp>
          <p:nvSpPr>
            <p:cNvPr id="2" name="1 CuadroTexto"/>
            <p:cNvSpPr txBox="1"/>
            <p:nvPr/>
          </p:nvSpPr>
          <p:spPr>
            <a:xfrm>
              <a:off x="1" y="-71461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4500562" y="-71461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" y="31054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4500562" y="31054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2" y="6286521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solidFill>
              <a:srgbClr val="00206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52401" y="80939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652962" y="80939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52401" y="32578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4652962" y="32578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52432" y="6438921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solidFill>
              <a:srgbClr val="00B0F0"/>
            </a:solidFill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9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solidFill>
              <a:schemeClr val="bg1"/>
            </a:solidFill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9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-32" y="-24"/>
              <a:ext cx="9144032" cy="6858024"/>
            </a:xfrm>
            <a:prstGeom prst="rect">
              <a:avLst/>
            </a:prstGeom>
            <a:solidFill>
              <a:srgbClr val="00206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4" name="AutoShape 4" descr="data:image/jpeg;base64,/9j/4AAQSkZJRgABAQAAAQABAAD/2wCEAAkGBg0NDQ0MDg8NDA0ODA0NDQ0NDA8NDQ0NFBAVFBQQFBIXGyYeFxkjGRIVHy8gIycpOCwsFR4xNTAqNSYrLSkBCQoKDgwOGg8PFDQcHyUyNSk0MjIsLjE1LC8sKikuKS0pNSwsNS8tKiowKispLTUpNSkqLCw1KSkqLzUsNSwpKf/AABEIAM8A9AMBIgACEQEDEQH/xAAcAAADAAIDAQAAAAAAAAAAAAABAgMABwQFBgj/xABEEAACAQMCAgcFBQQGCwEAAAAAAQIDBBEFEiExBgdBUWFxkRMiUoGhFDJCsfCys8HRJGJkcnN0IyUzNDVjgpLC0vEV/8QAGwEBAAIDAQEAAAAAAAAAAAAAAAUGAQMEAgf/xAAuEQEAAgECAwUHBQEAAAAAAAAAAQIDBBEFEkEhMTJh8CI0cYGhscETFCRRkRX/2gAMAwEAAhEDEQA/APUxRSKAkUSAO3PH1XcMkGCwU2en64AKojqIVEdRACiMojKIyiAFEZRGURkgFUQ7R1EKiAu0O0dRDgCe0O0fAdoE9oNpXadP0r1+OnWk67SlUb9nRg+UqrXDPgkm35eJiZiI3l7x47ZLRSsbzLlX2pW9sk69alQT5e0qRi5eSfF/I4celGnPleWvzrwj+ZpG/wBRq3FSdetOVWpJ5lKT4+S7l4I4EptnH+5mZ7IWX/h0rWOfJO/l3Pom0vaNdOVGrSrRXN0qsKiT8XFss4nz3pOr17OtC4oTcJxf/TOPbCS7U+43zoeqwvbWjdU+CqRy45y4TTxKHyaZvx5edEa3Qzptpid4lynEVxLNCuJuRyLiI4lnEVoCLiDZ6FdosvoBCSyI0WaEaAjgwdowCUUUjEyKKRQGRiUh9AJFEgM2DJDRXZ+kMogBRHUQpDqIAURlEKQyiAEgqIyiMogLtCojYDgBdpm0fAcAT2mpetzU3O8o2qfu0KO+S/5lTj+yo+pt7BobrGm3rF7nsnTS8lRgl9Dn1M+wmeC1idRvPSJn7R+Xm6kuwmNJinBC1WneWG1Opy+cqN3bPlTqU60fKacZfWC9TVZsDqbq4vbqHxWmfnGrD+bN+GdrwjeJV5tNb/fq2u4iuJZoVokFORaFcSzQsljz/XACMl2fpk2i7RNxAi0I0WaEaAlgwZowCUUUigJFIoAxRRIEUOkAYorFZ8+wVIdIDEh0gpZGSACQ6QUhkgAkFRGwMkAu0OBkg4ATAcD4MwAmDSHW3Zey1WVTsr0KNVeLivZv92vU3lg1n126bmhZ3aX+zq1KE34TW6OfnCXqac0b0SXDMnJqI8+xqXIAJhI9b+9h7nqel/rOa77Or+3A8Me46nv+KS/ydf8AagbMfjhx673e/wAG5mhWirQMEkpSTWCbRZoRoCLQrRVoRoCMkI0WkibQEmjBmjAJRRSKFiikUA0UUihYookAyQ6QEh0gDFFMASHiAEh0jMDJABIZIKQUgMwHAcBwAuA4GwZgBcHR9NtH+26ZeW6WZ+xdSku32tP34pee3HzO+wZgxMbxs9UtNLRaOj5RTGO66b6L9h1O7t0sQ9q6lL/Bn78fRSx8jpERlo2nZecV4vWLR17WHu+puOdUn4WVb9uB4Q2D1LQzqNd91lP61aZ7xeOGjXe73+DcmBWijQrRIqWk0K0VaEaAk0TaLNCNARaEkirQkkBFoIWggRiikULFFIoB4oeKFiUSAZIeKBFDpAFIdICQ6QBiNgxIZAYkMkYkMkAMBwFIOABgIcGYAGAYGwZgDU3XlovC01CK+K1qtfOdN/vF6Gpon0r040b7dpl5bpZn7J1KX+LT9+Prtx8z5qXM4s9drbrRwrLzYuWeh4RbaS4tmyepVL7bdpYaVmsy+KXtocvDma7n7icfxvhJ/Cvh/n6d5sXqPX9Kvn/Zqa9aq/keMXjh08Qn+Pf11bdaFaHYrRIKcm0K0UaEYE5InJFWJJASaJtFWJJASaMGaMAjEpFCRKRQDxRRCRKRAeKKIRFEAyGSAhkAyGSAhkAyCjEEDAmIOAMMCYADAmAKfNXSzS1YajeUEsOFxN0V8NKT3Ql57ZLHr3H0saW68NL2XltdpcK9B05PvqUn/wCs4+hozxvXdK8KybZuT+4+3qWtjZ3Ub/vF/wD5el+8NYo2b1Gv+lXy/s1N+lVfzOXF44TnEPdreusNvMVlGIyRU4jEZRiMCbEZRiMCUhJFJCSAmYFmARiUiTiViA8SkRIjxAoh4iIpEBkOhEOgGQ6FQyAZDIVDIAhQEEAmGGAYAIGBjPBdc2ne10r2yXG2uKVTP9Seab+sonvDqellh9p06+oYy52tbav68YuUfrFHi8b1mG/TX/Ty1t5vmM2N1IVMX91H4rJ/StTNdHuupqrt1bHx2lePzW2X/icOLxwtuujfT3+DeTEY7EZIqWViMdisBGIx2IwJyJspIRgTZhjMAjEopHHlVwcO41DaB2juIonLUoI81cao+84U7yT7QPXPW4ruMWvx8DxvtG+1hTA9rDX4eByqGrQnwXHyPCU+aXivzO7ur5UWopPOMqKwo4A9hSqxfbgsnHlnj9TXktZrv8W1d0eH1OVadIqtNY55ecviB7pDJHm9N6Rbm1L4ZP0O4tNTp1cLPEDmBMi84+YU8gALMbMkADGHPHBjfIBQYzz5dvkM3j1Bn8jA+WtZsvs91c2/L2NxWpY/uza/geh6rt0NYs58NsnXpvivxUZpcPPB23WJUnbazOjCEPZ13SrTi6cX7Z1Mbm355PO6BKNtrdrt+5DUaUV/ddRRx9cEfty3+a4zec2nnzr+H0UxWFiskFOBiMZsVmQrEYzEYCMRjyJsBGEDMA6W6rPidLeV2dvdQ5nS3lNgcTdkaKERagssDkULVyO1tdE3dgdPpLgektIJIDqqXR5cHjk0yupaDvkpL4f4s7pMZAeVodHmp5kspLOO9g1ejtp4a45W3hy7z1uDg32nKeXzYHiKdVwba4Npxfk+ZyqOr1o4Sl2YzhbseZfUNL25aOrfcB6rStebwm+R6SlXU1lGtqFRxe5cEub7D1ejamnhZ4eJgei3GbhVLPEwBpSA2DIGAdwHIGRWwNT9cdzWt7u1qU2oqrbSjlwjKUZwm8uLayuE4+hrK1uXTrU63FyhVhUzni3GSl/A+gemfQujq9OnGdSdGpRc3SqRipL3ksqUXzXurk0a9tepe7dyoVq1FWq4uvSbdSSz91Qa4S8XwXjyOPJjtNt4WTRazBXBy3naYbj3p8VxT4p96A2JSpqEYwWWoQjBNvLaSSWX38AtnYrbGxWYwNgKxWFitmQkhGxmxJMBTANmAcKdFMhPTVLsOZEpFgdV/wDhLuDDQknyO4ix4sDiW+n7TsaUcLAqY6AqmMiaY6YFEwoRMZMDh39mpJtI8pqNjse7s7lzZ7k6/UNNVRNoDwsp58EuS7EUoXMqbymcm/0udNtpPBwDA9bpHSOLxGfA9DTrRmsxaa8DWOTm2WtVqL4Syu5gbDyDJ0On9KadTEZrbL6HdKaaTXFMB2xGzGxWwC2LuOPe31OhTnWqzVOlCO6c5ckv4vwNWa/1r3c6jjZRjb0U8KdSnGpVn4tPKj5L1NV8tad8u3SaHNqt/wBOOyOvRtrIMmq9F645Rap31JTXJ1rdKM14ypvg/k15GxNI1y2vqXt7apGrTztbWVKMue2UXxT4maZK27njUaTLp52vHz6Oe2K2ZkDZscoNiSYWxGzIDZNjSYjYCswVswCMWUiyUWUTArFlEyMWUTAqmOmSTHTAqmOmSTHQFEOmT3BTAomHImQpgJWtoTWJI6O/6MKWZQ4M9BkOQNf3ek1qXOLa70jhNdhsucFLg0n5o4NXRLeT3OCT8DA8npmkVKsk+KS7T2EHG3pe/Lgu1l6NGMFiKwjjarZKvSlDtw8AdZW6Y28XhRnLxWEJHpnbPnGrH5J/xPJ3VvKlNwlwafqcWbMAdYXSeN5OFpRk1Sp4qTz7qqVXyi88sL6yZr+9q7Pd5SfPvSK1LrfOc3+KUperycKpXVRvf5RnzaXYn3r8voRM73vNpfR8cV0mkrip3/nrLjmwupm8lG9uaGfcqWu9rs3wqRSfpOXqa/qQcXh+femu9M2L1N2L9rd3T+7GnChF98pSU5eigv8AuOjF4oQ2vmP29t/Xa2zkDYikY2d6oi2I2Y2I2BjYkmFsm2ZAbCI2YBKLKRZBMomBZMomRix0wLJjpkkyiePMCqGUiSYyYFUxkySYyYFUw5JphTApkzImQ5AfIMi5MyAcgyY2BswOu1TRaVyveW2fZNczyl/0WuaeXGPto98PvY8j3TFYHzbqtnUta9ShUjKm0247ouO6DfCSydefSGsaHa3tP2VzShWh+Hcveg++Mlxi/JmvdS6nM1M21yo0m/uV4OU4eUo/e9EcdsMxPsrJg4rW9Yrl7Jhrm0hOrKFCMZVHOSjCEfvbn8JvPoloasbSlQWG+M6k1+OrL7z/ACXkkcTov0CttO/0mXXuGsOtNY2p81CP4V48/wAj08Vg248fL2yjtdrIzTy08MfUyYci4/XcDJuRgtitmNiNmRjYjZjYjYGZMFyYZEYsomQiyiYFkykSMP8A6U3dnYBZSxy9RkyKY6YFUx0ySYyYFUxkySYyYFUwpk0wqQFMhyT3ByBTIMi5MyA2TMi5BkBhWwZA2BjEYWxWzADFYWxWBmQPw9ANitgY2I2NnPn+ZNsDGxGzGxGwMyYK2Ay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9" name="78 Rectángulo"/>
          <p:cNvSpPr/>
          <p:nvPr/>
        </p:nvSpPr>
        <p:spPr>
          <a:xfrm>
            <a:off x="-32" y="1885315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2013" indent="-742950">
              <a:lnSpc>
                <a:spcPct val="80000"/>
              </a:lnSpc>
              <a:buClr>
                <a:schemeClr val="bg1"/>
              </a:buClr>
            </a:pPr>
            <a:endParaRPr lang="es-ES" sz="3000" dirty="0" smtClean="0">
              <a:solidFill>
                <a:schemeClr val="bg1"/>
              </a:solidFill>
            </a:endParaRPr>
          </a:p>
          <a:p>
            <a:pPr marL="862013" indent="-742950">
              <a:lnSpc>
                <a:spcPct val="80000"/>
              </a:lnSpc>
              <a:buClr>
                <a:schemeClr val="bg1"/>
              </a:buClr>
              <a:buFont typeface="+mj-lt"/>
              <a:buAutoNum type="arabicParenR" startAt="4"/>
            </a:pPr>
            <a:r>
              <a:rPr lang="es-ES" sz="4000" dirty="0" smtClean="0">
                <a:solidFill>
                  <a:schemeClr val="bg1"/>
                </a:solidFill>
              </a:rPr>
              <a:t>El hecho de que una de las dos mutaciones candidatas se sitúe en el </a:t>
            </a:r>
            <a:r>
              <a:rPr lang="es-ES" sz="4000" dirty="0" smtClean="0">
                <a:solidFill>
                  <a:srgbClr val="FFC000"/>
                </a:solidFill>
              </a:rPr>
              <a:t>gen PERIOD3</a:t>
            </a:r>
            <a:r>
              <a:rPr lang="es-ES" sz="4000" dirty="0" smtClean="0">
                <a:solidFill>
                  <a:schemeClr val="bg1"/>
                </a:solidFill>
              </a:rPr>
              <a:t>, siendo este un gen señalado como candidato en algunos estudios de trastorno bipolar, sustentaría las teorías que </a:t>
            </a:r>
            <a:r>
              <a:rPr lang="es-ES" sz="4000" dirty="0" smtClean="0">
                <a:solidFill>
                  <a:srgbClr val="FFC000"/>
                </a:solidFill>
              </a:rPr>
              <a:t>relacionan</a:t>
            </a:r>
            <a:r>
              <a:rPr lang="es-ES" sz="4000" dirty="0" smtClean="0">
                <a:solidFill>
                  <a:schemeClr val="bg1"/>
                </a:solidFill>
              </a:rPr>
              <a:t> </a:t>
            </a:r>
            <a:r>
              <a:rPr lang="es-ES" sz="4000" dirty="0" smtClean="0">
                <a:solidFill>
                  <a:srgbClr val="FFC000"/>
                </a:solidFill>
              </a:rPr>
              <a:t>esta enfermedad con </a:t>
            </a:r>
            <a:r>
              <a:rPr lang="es-ES" sz="4000" dirty="0" smtClean="0">
                <a:solidFill>
                  <a:schemeClr val="bg1"/>
                </a:solidFill>
              </a:rPr>
              <a:t>una alteración en los </a:t>
            </a:r>
            <a:r>
              <a:rPr lang="es-ES" sz="4000" dirty="0" smtClean="0">
                <a:solidFill>
                  <a:srgbClr val="FFC000"/>
                </a:solidFill>
              </a:rPr>
              <a:t>ritmos circadianos</a:t>
            </a:r>
            <a:r>
              <a:rPr lang="es-ES" sz="4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5" name="AutoShape 4" descr="data:image/jpeg;base64,/9j/4AAQSkZJRgABAQAAAQABAAD/2wCEAAkGBg0NDQ0MDg8NDA0ODA0NDQ0NDA8NDQ0NFBAVFBQQFBIXGyYeFxkjGRIVHy8gIycpOCwsFR4xNTAqNSYrLSkBCQoKDgwOGg8PFDQcHyUyNSk0MjIsLjE1LC8sKikuKS0pNSwsNS8tKiowKispLTUpNSkqLCw1KSkqLzUsNSwpKf/AABEIAM8A9AMBIgACEQEDEQH/xAAcAAADAAIDAQAAAAAAAAAAAAABAgMABwQFBgj/xABEEAACAQMCAgcFBQQGCwEAAAAAAQIDBBEFEiExBgdBUWFxkRMiUoGhFDJCsfCys8HRJGJkcnN0IyUzNDVjgpLC0vEV/8QAGwEBAAIDAQEAAAAAAAAAAAAAAAUGAQMEAgf/xAAuEQEAAgECAwUHBQEAAAAAAAAAAQIDBBEFEkEhMTJh8CI0cYGhscETFCRRkRX/2gAMAwEAAhEDEQA/APUxRSKAkUSAO3PH1XcMkGCwU2en64AKojqIVEdRACiMojKIyiAFEZRGURkgFUQ7R1EKiAu0O0dRDgCe0O0fAdoE9oNpXadP0r1+OnWk67SlUb9nRg+UqrXDPgkm35eJiZiI3l7x47ZLRSsbzLlX2pW9sk69alQT5e0qRi5eSfF/I4celGnPleWvzrwj+ZpG/wBRq3FSdetOVWpJ5lKT4+S7l4I4EptnH+5mZ7IWX/h0rWOfJO/l3Pom0vaNdOVGrSrRXN0qsKiT8XFss4nz3pOr17OtC4oTcJxf/TOPbCS7U+43zoeqwvbWjdU+CqRy45y4TTxKHyaZvx5edEa3Qzptpid4lynEVxLNCuJuRyLiI4lnEVoCLiDZ6FdosvoBCSyI0WaEaAjgwdowCUUUjEyKKRQGRiUh9AJFEgM2DJDRXZ+kMogBRHUQpDqIAURlEKQyiAEgqIyiMogLtCojYDgBdpm0fAcAT2mpetzU3O8o2qfu0KO+S/5lTj+yo+pt7BobrGm3rF7nsnTS8lRgl9Dn1M+wmeC1idRvPSJn7R+Xm6kuwmNJinBC1WneWG1Opy+cqN3bPlTqU60fKacZfWC9TVZsDqbq4vbqHxWmfnGrD+bN+GdrwjeJV5tNb/fq2u4iuJZoVokFORaFcSzQsljz/XACMl2fpk2i7RNxAi0I0WaEaAlgwZowCUUUigJFIoAxRRIEUOkAYorFZ8+wVIdIDEh0gpZGSACQ6QUhkgAkFRGwMkAu0OBkg4ATAcD4MwAmDSHW3Zey1WVTsr0KNVeLivZv92vU3lg1n126bmhZ3aX+zq1KE34TW6OfnCXqac0b0SXDMnJqI8+xqXIAJhI9b+9h7nqel/rOa77Or+3A8Me46nv+KS/ydf8AagbMfjhx673e/wAG5mhWirQMEkpSTWCbRZoRoCLQrRVoRoCMkI0WkibQEmjBmjAJRRSKFiikUA0UUihYookAyQ6QEh0gDFFMASHiAEh0jMDJABIZIKQUgMwHAcBwAuA4GwZgBcHR9NtH+26ZeW6WZ+xdSku32tP34pee3HzO+wZgxMbxs9UtNLRaOj5RTGO66b6L9h1O7t0sQ9q6lL/Bn78fRSx8jpERlo2nZecV4vWLR17WHu+puOdUn4WVb9uB4Q2D1LQzqNd91lP61aZ7xeOGjXe73+DcmBWijQrRIqWk0K0VaEaAk0TaLNCNARaEkirQkkBFoIWggRiikULFFIoB4oeKFiUSAZIeKBFDpAFIdICQ6QBiNgxIZAYkMkYkMkAMBwFIOABgIcGYAGAYGwZgDU3XlovC01CK+K1qtfOdN/vF6Gpon0r040b7dpl5bpZn7J1KX+LT9+Prtx8z5qXM4s9drbrRwrLzYuWeh4RbaS4tmyepVL7bdpYaVmsy+KXtocvDma7n7icfxvhJ/Cvh/n6d5sXqPX9Kvn/Zqa9aq/keMXjh08Qn+Pf11bdaFaHYrRIKcm0K0UaEYE5InJFWJJASaJtFWJJASaMGaMAjEpFCRKRQDxRRCRKRAeKKIRFEAyGSAhkAyGSAhkAyCjEEDAmIOAMMCYADAmAKfNXSzS1YajeUEsOFxN0V8NKT3Ql57ZLHr3H0saW68NL2XltdpcK9B05PvqUn/wCs4+hozxvXdK8KybZuT+4+3qWtjZ3Ub/vF/wD5el+8NYo2b1Gv+lXy/s1N+lVfzOXF44TnEPdreusNvMVlGIyRU4jEZRiMCbEZRiMCUhJFJCSAmYFmARiUiTiViA8SkRIjxAoh4iIpEBkOhEOgGQ6FQyAZDIVDIAhQEEAmGGAYAIGBjPBdc2ne10r2yXG2uKVTP9Seab+sonvDqellh9p06+oYy52tbav68YuUfrFHi8b1mG/TX/Ty1t5vmM2N1IVMX91H4rJ/StTNdHuupqrt1bHx2lePzW2X/icOLxwtuujfT3+DeTEY7EZIqWViMdisBGIx2IwJyJspIRgTZhjMAjEopHHlVwcO41DaB2juIonLUoI81cao+84U7yT7QPXPW4ruMWvx8DxvtG+1hTA9rDX4eByqGrQnwXHyPCU+aXivzO7ur5UWopPOMqKwo4A9hSqxfbgsnHlnj9TXktZrv8W1d0eH1OVadIqtNY55ecviB7pDJHm9N6Rbm1L4ZP0O4tNTp1cLPEDmBMi84+YU8gALMbMkADGHPHBjfIBQYzz5dvkM3j1Bn8jA+WtZsvs91c2/L2NxWpY/uza/geh6rt0NYs58NsnXpvivxUZpcPPB23WJUnbazOjCEPZ13SrTi6cX7Z1Mbm355PO6BKNtrdrt+5DUaUV/ddRRx9cEfty3+a4zec2nnzr+H0UxWFiskFOBiMZsVmQrEYzEYCMRjyJsBGEDMA6W6rPidLeV2dvdQ5nS3lNgcTdkaKERagssDkULVyO1tdE3dgdPpLgektIJIDqqXR5cHjk0yupaDvkpL4f4s7pMZAeVodHmp5kspLOO9g1ejtp4a45W3hy7z1uDg32nKeXzYHiKdVwba4Npxfk+ZyqOr1o4Sl2YzhbseZfUNL25aOrfcB6rStebwm+R6SlXU1lGtqFRxe5cEub7D1ejamnhZ4eJgei3GbhVLPEwBpSA2DIGAdwHIGRWwNT9cdzWt7u1qU2oqrbSjlwjKUZwm8uLayuE4+hrK1uXTrU63FyhVhUzni3GSl/A+gemfQujq9OnGdSdGpRc3SqRipL3ksqUXzXurk0a9tepe7dyoVq1FWq4uvSbdSSz91Qa4S8XwXjyOPJjtNt4WTRazBXBy3naYbj3p8VxT4p96A2JSpqEYwWWoQjBNvLaSSWX38AtnYrbGxWYwNgKxWFitmQkhGxmxJMBTANmAcKdFMhPTVLsOZEpFgdV/wDhLuDDQknyO4ix4sDiW+n7TsaUcLAqY6AqmMiaY6YFEwoRMZMDh39mpJtI8pqNjse7s7lzZ7k6/UNNVRNoDwsp58EuS7EUoXMqbymcm/0udNtpPBwDA9bpHSOLxGfA9DTrRmsxaa8DWOTm2WtVqL4Syu5gbDyDJ0On9KadTEZrbL6HdKaaTXFMB2xGzGxWwC2LuOPe31OhTnWqzVOlCO6c5ckv4vwNWa/1r3c6jjZRjb0U8KdSnGpVn4tPKj5L1NV8tad8u3SaHNqt/wBOOyOvRtrIMmq9F645Rap31JTXJ1rdKM14ypvg/k15GxNI1y2vqXt7apGrTztbWVKMue2UXxT4maZK27njUaTLp52vHz6Oe2K2ZkDZscoNiSYWxGzIDZNjSYjYCswVswCMWUiyUWUTArFlEyMWUTAqmOmSTHTAqmOmSTHQFEOmT3BTAomHImQpgJWtoTWJI6O/6MKWZQ4M9BkOQNf3ek1qXOLa70jhNdhsucFLg0n5o4NXRLeT3OCT8DA8npmkVKsk+KS7T2EHG3pe/Lgu1l6NGMFiKwjjarZKvSlDtw8AdZW6Y28XhRnLxWEJHpnbPnGrH5J/xPJ3VvKlNwlwafqcWbMAdYXSeN5OFpRk1Sp4qTz7qqVXyi88sL6yZr+9q7Pd5SfPvSK1LrfOc3+KUperycKpXVRvf5RnzaXYn3r8voRM73vNpfR8cV0mkrip3/nrLjmwupm8lG9uaGfcqWu9rs3wqRSfpOXqa/qQcXh+femu9M2L1N2L9rd3T+7GnChF98pSU5eigv8AuOjF4oQ2vmP29t/Xa2zkDYikY2d6oi2I2Y2I2BjYkmFsm2ZAbCI2YBKLKRZBMomBZMomRix0wLJjpkkyiePMCqGUiSYyYFUxkySYyYFUw5JphTApkzImQ5AfIMi5MyAcgyY2BswOu1TRaVyveW2fZNczyl/0WuaeXGPto98PvY8j3TFYHzbqtnUta9ShUjKm0247ouO6DfCSydefSGsaHa3tP2VzShWh+Hcveg++Mlxi/JmvdS6nM1M21yo0m/uV4OU4eUo/e9EcdsMxPsrJg4rW9Yrl7Jhrm0hOrKFCMZVHOSjCEfvbn8JvPoloasbSlQWG+M6k1+OrL7z/ACXkkcTov0CttO/0mXXuGsOtNY2p81CP4V48/wAj08Vg248fL2yjtdrIzTy08MfUyYci4/XcDJuRgtitmNiNmRjYjZjYjYGZMFyYZEYsomQiyiYFkykSMP8A6U3dnYBZSxy9RkyKY6YFUx0ySYyYFUxkySYyYFUwpk0wqQFMhyT3ByBTIMi5MyA2TMi5BkBhWwZA2BjEYWxWzADFYWxWBmQPw9ANitgY2I2NnPn+ZNsDGxGzGxGwMyYK2Ay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1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Conclusiones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68 Grupo"/>
          <p:cNvGrpSpPr/>
          <p:nvPr/>
        </p:nvGrpSpPr>
        <p:grpSpPr>
          <a:xfrm>
            <a:off x="-32" y="-71461"/>
            <a:ext cx="9296464" cy="7526045"/>
            <a:chOff x="-32" y="-71461"/>
            <a:chExt cx="9296464" cy="7526045"/>
          </a:xfrm>
        </p:grpSpPr>
        <p:sp>
          <p:nvSpPr>
            <p:cNvPr id="2" name="1 CuadroTexto"/>
            <p:cNvSpPr txBox="1"/>
            <p:nvPr/>
          </p:nvSpPr>
          <p:spPr>
            <a:xfrm>
              <a:off x="1" y="-71461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4500562" y="-71461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" y="31054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4500562" y="31054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2" y="6286521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solidFill>
              <a:srgbClr val="00206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52401" y="80939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652962" y="80939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52401" y="32578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4652962" y="32578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52432" y="6438921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solidFill>
              <a:srgbClr val="00206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solidFill>
              <a:srgbClr val="00B0F0"/>
            </a:solidFill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9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solidFill>
              <a:schemeClr val="bg1"/>
            </a:solidFill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9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4" name="AutoShape 4" descr="data:image/jpeg;base64,/9j/4AAQSkZJRgABAQAAAQABAAD/2wCEAAkGBg0NDQ0MDg8NDA0ODA0NDQ0NDA8NDQ0NFBAVFBQQFBIXGyYeFxkjGRIVHy8gIycpOCwsFR4xNTAqNSYrLSkBCQoKDgwOGg8PFDQcHyUyNSk0MjIsLjE1LC8sKikuKS0pNSwsNS8tKiowKispLTUpNSkqLCw1KSkqLzUsNSwpKf/AABEIAM8A9AMBIgACEQEDEQH/xAAcAAADAAIDAQAAAAAAAAAAAAABAgMABwQFBgj/xABEEAACAQMCAgcFBQQGCwEAAAAAAQIDBBEFEiExBgdBUWFxkRMiUoGhFDJCsfCys8HRJGJkcnN0IyUzNDVjgpLC0vEV/8QAGwEBAAIDAQEAAAAAAAAAAAAAAAUGAQMEAgf/xAAuEQEAAgECAwUHBQEAAAAAAAAAAQIDBBEFEkEhMTJh8CI0cYGhscETFCRRkRX/2gAMAwEAAhEDEQA/APUxRSKAkUSAO3PH1XcMkGCwU2en64AKojqIVEdRACiMojKIyiAFEZRGURkgFUQ7R1EKiAu0O0dRDgCe0O0fAdoE9oNpXadP0r1+OnWk67SlUb9nRg+UqrXDPgkm35eJiZiI3l7x47ZLRSsbzLlX2pW9sk69alQT5e0qRi5eSfF/I4celGnPleWvzrwj+ZpG/wBRq3FSdetOVWpJ5lKT4+S7l4I4EptnH+5mZ7IWX/h0rWOfJO/l3Pom0vaNdOVGrSrRXN0qsKiT8XFss4nz3pOr17OtC4oTcJxf/TOPbCS7U+43zoeqwvbWjdU+CqRy45y4TTxKHyaZvx5edEa3Qzptpid4lynEVxLNCuJuRyLiI4lnEVoCLiDZ6FdosvoBCSyI0WaEaAjgwdowCUUUjEyKKRQGRiUh9AJFEgM2DJDRXZ+kMogBRHUQpDqIAURlEKQyiAEgqIyiMogLtCojYDgBdpm0fAcAT2mpetzU3O8o2qfu0KO+S/5lTj+yo+pt7BobrGm3rF7nsnTS8lRgl9Dn1M+wmeC1idRvPSJn7R+Xm6kuwmNJinBC1WneWG1Opy+cqN3bPlTqU60fKacZfWC9TVZsDqbq4vbqHxWmfnGrD+bN+GdrwjeJV5tNb/fq2u4iuJZoVokFORaFcSzQsljz/XACMl2fpk2i7RNxAi0I0WaEaAlgwZowCUUUigJFIoAxRRIEUOkAYorFZ8+wVIdIDEh0gpZGSACQ6QUhkgAkFRGwMkAu0OBkg4ATAcD4MwAmDSHW3Zey1WVTsr0KNVeLivZv92vU3lg1n126bmhZ3aX+zq1KE34TW6OfnCXqac0b0SXDMnJqI8+xqXIAJhI9b+9h7nqel/rOa77Or+3A8Me46nv+KS/ydf8AagbMfjhx673e/wAG5mhWirQMEkpSTWCbRZoRoCLQrRVoRoCMkI0WkibQEmjBmjAJRRSKFiikUA0UUihYookAyQ6QEh0gDFFMASHiAEh0jMDJABIZIKQUgMwHAcBwAuA4GwZgBcHR9NtH+26ZeW6WZ+xdSku32tP34pee3HzO+wZgxMbxs9UtNLRaOj5RTGO66b6L9h1O7t0sQ9q6lL/Bn78fRSx8jpERlo2nZecV4vWLR17WHu+puOdUn4WVb9uB4Q2D1LQzqNd91lP61aZ7xeOGjXe73+DcmBWijQrRIqWk0K0VaEaAk0TaLNCNARaEkirQkkBFoIWggRiikULFFIoB4oeKFiUSAZIeKBFDpAFIdICQ6QBiNgxIZAYkMkYkMkAMBwFIOABgIcGYAGAYGwZgDU3XlovC01CK+K1qtfOdN/vF6Gpon0r040b7dpl5bpZn7J1KX+LT9+Prtx8z5qXM4s9drbrRwrLzYuWeh4RbaS4tmyepVL7bdpYaVmsy+KXtocvDma7n7icfxvhJ/Cvh/n6d5sXqPX9Kvn/Zqa9aq/keMXjh08Qn+Pf11bdaFaHYrRIKcm0K0UaEYE5InJFWJJASaJtFWJJASaMGaMAjEpFCRKRQDxRRCRKRAeKKIRFEAyGSAhkAyGSAhkAyCjEEDAmIOAMMCYADAmAKfNXSzS1YajeUEsOFxN0V8NKT3Ql57ZLHr3H0saW68NL2XltdpcK9B05PvqUn/wCs4+hozxvXdK8KybZuT+4+3qWtjZ3Ub/vF/wD5el+8NYo2b1Gv+lXy/s1N+lVfzOXF44TnEPdreusNvMVlGIyRU4jEZRiMCbEZRiMCUhJFJCSAmYFmARiUiTiViA8SkRIjxAoh4iIpEBkOhEOgGQ6FQyAZDIVDIAhQEEAmGGAYAIGBjPBdc2ne10r2yXG2uKVTP9Seab+sonvDqellh9p06+oYy52tbav68YuUfrFHi8b1mG/TX/Ty1t5vmM2N1IVMX91H4rJ/StTNdHuupqrt1bHx2lePzW2X/icOLxwtuujfT3+DeTEY7EZIqWViMdisBGIx2IwJyJspIRgTZhjMAjEopHHlVwcO41DaB2juIonLUoI81cao+84U7yT7QPXPW4ruMWvx8DxvtG+1hTA9rDX4eByqGrQnwXHyPCU+aXivzO7ur5UWopPOMqKwo4A9hSqxfbgsnHlnj9TXktZrv8W1d0eH1OVadIqtNY55ecviB7pDJHm9N6Rbm1L4ZP0O4tNTp1cLPEDmBMi84+YU8gALMbMkADGHPHBjfIBQYzz5dvkM3j1Bn8jA+WtZsvs91c2/L2NxWpY/uza/geh6rt0NYs58NsnXpvivxUZpcPPB23WJUnbazOjCEPZ13SrTi6cX7Z1Mbm355PO6BKNtrdrt+5DUaUV/ddRRx9cEfty3+a4zec2nnzr+H0UxWFiskFOBiMZsVmQrEYzEYCMRjyJsBGEDMA6W6rPidLeV2dvdQ5nS3lNgcTdkaKERagssDkULVyO1tdE3dgdPpLgektIJIDqqXR5cHjk0yupaDvkpL4f4s7pMZAeVodHmp5kspLOO9g1ejtp4a45W3hy7z1uDg32nKeXzYHiKdVwba4Npxfk+ZyqOr1o4Sl2YzhbseZfUNL25aOrfcB6rStebwm+R6SlXU1lGtqFRxe5cEub7D1ejamnhZ4eJgei3GbhVLPEwBpSA2DIGAdwHIGRWwNT9cdzWt7u1qU2oqrbSjlwjKUZwm8uLayuE4+hrK1uXTrU63FyhVhUzni3GSl/A+gemfQujq9OnGdSdGpRc3SqRipL3ksqUXzXurk0a9tepe7dyoVq1FWq4uvSbdSSz91Qa4S8XwXjyOPJjtNt4WTRazBXBy3naYbj3p8VxT4p96A2JSpqEYwWWoQjBNvLaSSWX38AtnYrbGxWYwNgKxWFitmQkhGxmxJMBTANmAcKdFMhPTVLsOZEpFgdV/wDhLuDDQknyO4ix4sDiW+n7TsaUcLAqY6AqmMiaY6YFEwoRMZMDh39mpJtI8pqNjse7s7lzZ7k6/UNNVRNoDwsp58EuS7EUoXMqbymcm/0udNtpPBwDA9bpHSOLxGfA9DTrRmsxaa8DWOTm2WtVqL4Syu5gbDyDJ0On9KadTEZrbL6HdKaaTXFMB2xGzGxWwC2LuOPe31OhTnWqzVOlCO6c5ckv4vwNWa/1r3c6jjZRjb0U8KdSnGpVn4tPKj5L1NV8tad8u3SaHNqt/wBOOyOvRtrIMmq9F645Rap31JTXJ1rdKM14ypvg/k15GxNI1y2vqXt7apGrTztbWVKMue2UXxT4maZK27njUaTLp52vHz6Oe2K2ZkDZscoNiSYWxGzIDZNjSYjYCswVswCMWUiyUWUTArFlEyMWUTAqmOmSTHTAqmOmSTHQFEOmT3BTAomHImQpgJWtoTWJI6O/6MKWZQ4M9BkOQNf3ek1qXOLa70jhNdhsucFLg0n5o4NXRLeT3OCT8DA8npmkVKsk+KS7T2EHG3pe/Lgu1l6NGMFiKwjjarZKvSlDtw8AdZW6Y28XhRnLxWEJHpnbPnGrH5J/xPJ3VvKlNwlwafqcWbMAdYXSeN5OFpRk1Sp4qTz7qqVXyi88sL6yZr+9q7Pd5SfPvSK1LrfOc3+KUperycKpXVRvf5RnzaXYn3r8voRM73vNpfR8cV0mkrip3/nrLjmwupm8lG9uaGfcqWu9rs3wqRSfpOXqa/qQcXh+femu9M2L1N2L9rd3T+7GnChF98pSU5eigv8AuOjF4oQ2vmP29t/Xa2zkDYikY2d6oi2I2Y2I2BjYkmFsm2ZAbCI2YBKLKRZBMomBZMomRix0wLJjpkkyiePMCqGUiSYyYFUxkySYyYFUw5JphTApkzImQ5AfIMi5MyAcgyY2BswOu1TRaVyveW2fZNczyl/0WuaeXGPto98PvY8j3TFYHzbqtnUta9ShUjKm0247ouO6DfCSydefSGsaHa3tP2VzShWh+Hcveg++Mlxi/JmvdS6nM1M21yo0m/uV4OU4eUo/e9EcdsMxPsrJg4rW9Yrl7Jhrm0hOrKFCMZVHOSjCEfvbn8JvPoloasbSlQWG+M6k1+OrL7z/ACXkkcTov0CttO/0mXXuGsOtNY2p81CP4V48/wAj08Vg248fL2yjtdrIzTy08MfUyYci4/XcDJuRgtitmNiNmRjYjZjYjYGZMFyYZEYsomQiyiYFkykSMP8A6U3dnYBZSxy9RkyKY6YFUx0ySYyYFUxkySYyYFUwpk0wqQFMhyT3ByBTIMi5MyA2TMi5BkBhWwZA2BjEYWxWzADFYWxWBmQPw9ANitgY2I2NnPn+ZNsDGxGzGxGwMyYK2Ay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2" name="71 Rectángulo"/>
          <p:cNvSpPr/>
          <p:nvPr/>
        </p:nvSpPr>
        <p:spPr>
          <a:xfrm>
            <a:off x="2725065" y="2000240"/>
            <a:ext cx="391863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MUCHAS</a:t>
            </a:r>
          </a:p>
          <a:p>
            <a:pPr algn="ctr"/>
            <a:r>
              <a:rPr lang="es-ES" sz="7200" b="1" cap="all" spc="0" dirty="0" err="1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gRACIAS</a:t>
            </a:r>
            <a:endParaRPr lang="es-ES" sz="7200" b="1" cap="all" spc="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64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5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6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7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8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9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70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36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37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38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39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0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1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2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3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4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5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6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7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8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9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0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1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2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3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4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5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6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7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8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9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0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2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3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4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5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2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3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4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5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1" name="2 Marcador de contenido"/>
          <p:cNvSpPr txBox="1">
            <a:spLocks/>
          </p:cNvSpPr>
          <p:nvPr/>
        </p:nvSpPr>
        <p:spPr>
          <a:xfrm>
            <a:off x="0" y="2143116"/>
            <a:ext cx="9144000" cy="3571900"/>
          </a:xfrm>
          <a:prstGeom prst="rect">
            <a:avLst/>
          </a:prstGeom>
          <a:noFill/>
        </p:spPr>
        <p:txBody>
          <a:bodyPr/>
          <a:lstStyle/>
          <a:p>
            <a:pPr marL="438912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38912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Basándonos en la teoría “enfermedad común-variantes raras” se pretende demostrar la utilidad de la secuenciación de </a:t>
            </a:r>
            <a:r>
              <a:rPr kumimoji="0" lang="es-ES" sz="36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exoma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completo en el estudio de la genética que subyace al TBP. 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" name="71 Rectángulo"/>
          <p:cNvSpPr/>
          <p:nvPr/>
        </p:nvSpPr>
        <p:spPr>
          <a:xfrm>
            <a:off x="0" y="0"/>
            <a:ext cx="9144032" cy="1500174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Hipótesis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133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4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5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6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7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8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139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44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5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6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7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8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9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0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1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2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3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4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5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6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7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8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9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0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1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2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3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4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5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6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7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8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0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1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2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73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0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41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42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43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1" name="2 Marcador de contenido"/>
          <p:cNvSpPr txBox="1">
            <a:spLocks/>
          </p:cNvSpPr>
          <p:nvPr/>
        </p:nvSpPr>
        <p:spPr>
          <a:xfrm>
            <a:off x="0" y="2214554"/>
            <a:ext cx="9144000" cy="3571900"/>
          </a:xfrm>
          <a:prstGeom prst="rect">
            <a:avLst/>
          </a:prstGeom>
          <a:noFill/>
        </p:spPr>
        <p:txBody>
          <a:bodyPr/>
          <a:lstStyle/>
          <a:p>
            <a:pPr marL="438912" indent="-320040" algn="ctr">
              <a:buClr>
                <a:schemeClr val="accent1"/>
              </a:buClr>
              <a:buSzPct val="80000"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38912" indent="-320040" algn="ctr">
              <a:buClr>
                <a:schemeClr val="accent1"/>
              </a:buClr>
              <a:buSzPct val="80000"/>
            </a:pP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Analizar 3 sujetos de una familia con TBP </a:t>
            </a:r>
            <a:r>
              <a:rPr lang="es-E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autosómico</a:t>
            </a: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dominante con secuenciación de </a:t>
            </a:r>
            <a:r>
              <a:rPr lang="es-E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exoma</a:t>
            </a: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completo con el objetivo de encontrar la mutación causante del trastorno.</a:t>
            </a:r>
          </a:p>
          <a:p>
            <a:pPr marL="438912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" name="71 Rectángulo"/>
          <p:cNvSpPr/>
          <p:nvPr/>
        </p:nvSpPr>
        <p:spPr>
          <a:xfrm>
            <a:off x="0" y="0"/>
            <a:ext cx="9144032" cy="1500174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Objetivo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65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6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7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8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9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70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133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38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39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0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1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2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3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4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5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6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7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8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49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0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1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2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3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4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5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6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7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8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59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0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1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2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4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5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6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167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4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5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6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7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1" name="2 Marcador de contenido"/>
          <p:cNvSpPr txBox="1">
            <a:spLocks/>
          </p:cNvSpPr>
          <p:nvPr/>
        </p:nvSpPr>
        <p:spPr>
          <a:xfrm>
            <a:off x="642910" y="1857364"/>
            <a:ext cx="8229600" cy="4625609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Asunciones </a:t>
            </a: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iniciales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mutación buscada se encuentra en áreas codificantes del genoma.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Tiene alta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penetrancia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poco frecuente. 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s-ES" sz="3200" dirty="0" smtClean="0"/>
              <a:t>Una mutación es suficiente para causar la enfermedad.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Limitaciones técnicas.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Captura incompleta (8% de secuencias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exómicas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Problemas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a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lgunas variaciones (1).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Errores de lectura.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Errores análisis.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500034" y="6500834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(1) </a:t>
            </a:r>
            <a:r>
              <a:rPr lang="es-ES" dirty="0" err="1"/>
              <a:t>S</a:t>
            </a:r>
            <a:r>
              <a:rPr lang="es-ES" dirty="0" err="1" smtClean="0"/>
              <a:t>ingleton</a:t>
            </a:r>
            <a:r>
              <a:rPr lang="es-ES" dirty="0" smtClean="0"/>
              <a:t>, 2011; </a:t>
            </a:r>
            <a:r>
              <a:rPr lang="es-ES" dirty="0" err="1" smtClean="0"/>
              <a:t>Biesecker</a:t>
            </a:r>
            <a:r>
              <a:rPr lang="es-ES" dirty="0" smtClean="0"/>
              <a:t>, </a:t>
            </a:r>
            <a:r>
              <a:rPr lang="es-ES" dirty="0" err="1" smtClean="0"/>
              <a:t>Shianna</a:t>
            </a:r>
            <a:r>
              <a:rPr lang="es-ES" dirty="0" smtClean="0"/>
              <a:t>, &amp; </a:t>
            </a:r>
            <a:r>
              <a:rPr lang="es-ES" dirty="0" err="1" smtClean="0"/>
              <a:t>Mullikin</a:t>
            </a:r>
            <a:r>
              <a:rPr lang="es-ES" dirty="0" smtClean="0"/>
              <a:t>, 2011. </a:t>
            </a:r>
            <a:endParaRPr lang="es-ES" dirty="0"/>
          </a:p>
        </p:txBody>
      </p:sp>
      <p:sp>
        <p:nvSpPr>
          <p:cNvPr id="73" name="72 Rectángulo"/>
          <p:cNvSpPr/>
          <p:nvPr/>
        </p:nvSpPr>
        <p:spPr>
          <a:xfrm>
            <a:off x="0" y="0"/>
            <a:ext cx="9144032" cy="1500174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Limitaciones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68 Grupo"/>
          <p:cNvGrpSpPr/>
          <p:nvPr/>
        </p:nvGrpSpPr>
        <p:grpSpPr>
          <a:xfrm>
            <a:off x="-32" y="-71461"/>
            <a:ext cx="9296464" cy="7526045"/>
            <a:chOff x="-32" y="-71461"/>
            <a:chExt cx="9296464" cy="7526045"/>
          </a:xfrm>
        </p:grpSpPr>
        <p:sp>
          <p:nvSpPr>
            <p:cNvPr id="2" name="1 CuadroTexto"/>
            <p:cNvSpPr txBox="1"/>
            <p:nvPr/>
          </p:nvSpPr>
          <p:spPr>
            <a:xfrm>
              <a:off x="1" y="-71461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4500562" y="-71461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" y="31054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4500562" y="31054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2" y="6286521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solidFill>
              <a:srgbClr val="00206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52401" y="80939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652962" y="80939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52401" y="32578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4652962" y="3257810"/>
              <a:ext cx="464343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es-ES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err="1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endParaRPr lang="es-E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52432" y="6438921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 </a:t>
              </a:r>
              <a:r>
                <a:rPr lang="es-ES" sz="3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 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s-ES" sz="300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s-ES" sz="3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ES" sz="30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</a:t>
              </a:r>
              <a:r>
                <a:rPr lang="es-ES" sz="30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s-ES" sz="300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s-ES" sz="3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solidFill>
              <a:srgbClr val="00206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solidFill>
              <a:srgbClr val="00B0F0"/>
            </a:solidFill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solidFill>
              <a:srgbClr val="002060"/>
            </a:solidFill>
            <a:ln>
              <a:solidFill>
                <a:schemeClr val="tx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69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solidFill>
              <a:schemeClr val="bg1"/>
            </a:solidFill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19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4" name="AutoShape 4" descr="data:image/jpeg;base64,/9j/4AAQSkZJRgABAQAAAQABAAD/2wCEAAkGBg0NDQ0MDg8NDA0ODA0NDQ0NDA8NDQ0NFBAVFBQQFBIXGyYeFxkjGRIVHy8gIycpOCwsFR4xNTAqNSYrLSkBCQoKDgwOGg8PFDQcHyUyNSk0MjIsLjE1LC8sKikuKS0pNSwsNS8tKiowKispLTUpNSkqLCw1KSkqLzUsNSwpKf/AABEIAM8A9AMBIgACEQEDEQH/xAAcAAADAAIDAQAAAAAAAAAAAAABAgMABwQFBgj/xABEEAACAQMCAgcFBQQGCwEAAAAAAQIDBBEFEiExBgdBUWFxkRMiUoGhFDJCsfCys8HRJGJkcnN0IyUzNDVjgpLC0vEV/8QAGwEBAAIDAQEAAAAAAAAAAAAAAAUGAQMEAgf/xAAuEQEAAgECAwUHBQEAAAAAAAAAAQIDBBEFEkEhMTJh8CI0cYGhscETFCRRkRX/2gAMAwEAAhEDEQA/APUxRSKAkUSAO3PH1XcMkGCwU2en64AKojqIVEdRACiMojKIyiAFEZRGURkgFUQ7R1EKiAu0O0dRDgCe0O0fAdoE9oNpXadP0r1+OnWk67SlUb9nRg+UqrXDPgkm35eJiZiI3l7x47ZLRSsbzLlX2pW9sk69alQT5e0qRi5eSfF/I4celGnPleWvzrwj+ZpG/wBRq3FSdetOVWpJ5lKT4+S7l4I4EptnH+5mZ7IWX/h0rWOfJO/l3Pom0vaNdOVGrSrRXN0qsKiT8XFss4nz3pOr17OtC4oTcJxf/TOPbCS7U+43zoeqwvbWjdU+CqRy45y4TTxKHyaZvx5edEa3Qzptpid4lynEVxLNCuJuRyLiI4lnEVoCLiDZ6FdosvoBCSyI0WaEaAjgwdowCUUUjEyKKRQGRiUh9AJFEgM2DJDRXZ+kMogBRHUQpDqIAURlEKQyiAEgqIyiMogLtCojYDgBdpm0fAcAT2mpetzU3O8o2qfu0KO+S/5lTj+yo+pt7BobrGm3rF7nsnTS8lRgl9Dn1M+wmeC1idRvPSJn7R+Xm6kuwmNJinBC1WneWG1Opy+cqN3bPlTqU60fKacZfWC9TVZsDqbq4vbqHxWmfnGrD+bN+GdrwjeJV5tNb/fq2u4iuJZoVokFORaFcSzQsljz/XACMl2fpk2i7RNxAi0I0WaEaAlgwZowCUUUigJFIoAxRRIEUOkAYorFZ8+wVIdIDEh0gpZGSACQ6QUhkgAkFRGwMkAu0OBkg4ATAcD4MwAmDSHW3Zey1WVTsr0KNVeLivZv92vU3lg1n126bmhZ3aX+zq1KE34TW6OfnCXqac0b0SXDMnJqI8+xqXIAJhI9b+9h7nqel/rOa77Or+3A8Me46nv+KS/ydf8AagbMfjhx673e/wAG5mhWirQMEkpSTWCbRZoRoCLQrRVoRoCMkI0WkibQEmjBmjAJRRSKFiikUA0UUihYookAyQ6QEh0gDFFMASHiAEh0jMDJABIZIKQUgMwHAcBwAuA4GwZgBcHR9NtH+26ZeW6WZ+xdSku32tP34pee3HzO+wZgxMbxs9UtNLRaOj5RTGO66b6L9h1O7t0sQ9q6lL/Bn78fRSx8jpERlo2nZecV4vWLR17WHu+puOdUn4WVb9uB4Q2D1LQzqNd91lP61aZ7xeOGjXe73+DcmBWijQrRIqWk0K0VaEaAk0TaLNCNARaEkirQkkBFoIWggRiikULFFIoB4oeKFiUSAZIeKBFDpAFIdICQ6QBiNgxIZAYkMkYkMkAMBwFIOABgIcGYAGAYGwZgDU3XlovC01CK+K1qtfOdN/vF6Gpon0r040b7dpl5bpZn7J1KX+LT9+Prtx8z5qXM4s9drbrRwrLzYuWeh4RbaS4tmyepVL7bdpYaVmsy+KXtocvDma7n7icfxvhJ/Cvh/n6d5sXqPX9Kvn/Zqa9aq/keMXjh08Qn+Pf11bdaFaHYrRIKcm0K0UaEYE5InJFWJJASaJtFWJJASaMGaMAjEpFCRKRQDxRRCRKRAeKKIRFEAyGSAhkAyGSAhkAyCjEEDAmIOAMMCYADAmAKfNXSzS1YajeUEsOFxN0V8NKT3Ql57ZLHr3H0saW68NL2XltdpcK9B05PvqUn/wCs4+hozxvXdK8KybZuT+4+3qWtjZ3Ub/vF/wD5el+8NYo2b1Gv+lXy/s1N+lVfzOXF44TnEPdreusNvMVlGIyRU4jEZRiMCbEZRiMCUhJFJCSAmYFmARiUiTiViA8SkRIjxAoh4iIpEBkOhEOgGQ6FQyAZDIVDIAhQEEAmGGAYAIGBjPBdc2ne10r2yXG2uKVTP9Seab+sonvDqellh9p06+oYy52tbav68YuUfrFHi8b1mG/TX/Ty1t5vmM2N1IVMX91H4rJ/StTNdHuupqrt1bHx2lePzW2X/icOLxwtuujfT3+DeTEY7EZIqWViMdisBGIx2IwJyJspIRgTZhjMAjEopHHlVwcO41DaB2juIonLUoI81cao+84U7yT7QPXPW4ruMWvx8DxvtG+1hTA9rDX4eByqGrQnwXHyPCU+aXivzO7ur5UWopPOMqKwo4A9hSqxfbgsnHlnj9TXktZrv8W1d0eH1OVadIqtNY55ecviB7pDJHm9N6Rbm1L4ZP0O4tNTp1cLPEDmBMi84+YU8gALMbMkADGHPHBjfIBQYzz5dvkM3j1Bn8jA+WtZsvs91c2/L2NxWpY/uza/geh6rt0NYs58NsnXpvivxUZpcPPB23WJUnbazOjCEPZ13SrTi6cX7Z1Mbm355PO6BKNtrdrt+5DUaUV/ddRRx9cEfty3+a4zec2nnzr+H0UxWFiskFOBiMZsVmQrEYzEYCMRjyJsBGEDMA6W6rPidLeV2dvdQ5nS3lNgcTdkaKERagssDkULVyO1tdE3dgdPpLgektIJIDqqXR5cHjk0yupaDvkpL4f4s7pMZAeVodHmp5kspLOO9g1ejtp4a45W3hy7z1uDg32nKeXzYHiKdVwba4Npxfk+ZyqOr1o4Sl2YzhbseZfUNL25aOrfcB6rStebwm+R6SlXU1lGtqFRxe5cEub7D1ejamnhZ4eJgei3GbhVLPEwBpSA2DIGAdwHIGRWwNT9cdzWt7u1qU2oqrbSjlwjKUZwm8uLayuE4+hrK1uXTrU63FyhVhUzni3GSl/A+gemfQujq9OnGdSdGpRc3SqRipL3ksqUXzXurk0a9tepe7dyoVq1FWq4uvSbdSSz91Qa4S8XwXjyOPJjtNt4WTRazBXBy3naYbj3p8VxT4p96A2JSpqEYwWWoQjBNvLaSSWX38AtnYrbGxWYwNgKxWFitmQkhGxmxJMBTANmAcKdFMhPTVLsOZEpFgdV/wDhLuDDQknyO4ix4sDiW+n7TsaUcLAqY6AqmMiaY6YFEwoRMZMDh39mpJtI8pqNjse7s7lzZ7k6/UNNVRNoDwsp58EuS7EUoXMqbymcm/0udNtpPBwDA9bpHSOLxGfA9DTrRmsxaa8DWOTm2WtVqL4Syu5gbDyDJ0On9KadTEZrbL6HdKaaTXFMB2xGzGxWwC2LuOPe31OhTnWqzVOlCO6c5ckv4vwNWa/1r3c6jjZRjb0U8KdSnGpVn4tPKj5L1NV8tad8u3SaHNqt/wBOOyOvRtrIMmq9F645Rap31JTXJ1rdKM14ypvg/k15GxNI1y2vqXt7apGrTztbWVKMue2UXxT4maZK27njUaTLp52vHz6Oe2K2ZkDZscoNiSYWxGzIDZNjSYjYCswVswCMWUiyUWUTArFlEyMWUTAqmOmSTHTAqmOmSTHQFEOmT3BTAomHImQpgJWtoTWJI6O/6MKWZQ4M9BkOQNf3ek1qXOLa70jhNdhsucFLg0n5o4NXRLeT3OCT8DA8npmkVKsk+KS7T2EHG3pe/Lgu1l6NGMFiKwjjarZKvSlDtw8AdZW6Y28XhRnLxWEJHpnbPnGrH5J/xPJ3VvKlNwlwafqcWbMAdYXSeN5OFpRk1Sp4qTz7qqVXyi88sL6yZr+9q7Pd5SfPvSK1LrfOc3+KUperycKpXVRvf5RnzaXYn3r8voRM73vNpfR8cV0mkrip3/nrLjmwupm8lG9uaGfcqWu9rs3wqRSfpOXqa/qQcXh+femu9M2L1N2L9rd3T+7GnChF98pSU5eigv8AuOjF4oQ2vmP29t/Xa2zkDYikY2d6oi2I2Y2I2BjYkmFsm2ZAbCI2YBKLKRZBMomBZMomRix0wLJjpkkyiePMCqGUiSYyYFUxkySYyYFUw5JphTApkzImQ5AfIMi5MyAcgyY2BswOu1TRaVyveW2fZNczyl/0WuaeXGPto98PvY8j3TFYHzbqtnUta9ShUjKm0247ouO6DfCSydefSGsaHa3tP2VzShWh+Hcveg++Mlxi/JmvdS6nM1M21yo0m/uV4OU4eUo/e9EcdsMxPsrJg4rW9Yrl7Jhrm0hOrKFCMZVHOSjCEfvbn8JvPoloasbSlQWG+M6k1+OrL7z/ACXkkcTov0CttO/0mXXuGsOtNY2p81CP4V48/wAj08Vg248fL2yjtdrIzTy08MfUyYci4/XcDJuRgtitmNiNmRjYjZjYjYGZMFyYZEYsomQiyiYFkykSMP8A6U3dnYBZSxy9RkyKY6YFUx0ySYyYFUxkySYyYFUwpk0wqQFMhyT3ByBTIMi5MyA2TMi5BkBhWwZA2BjEYWxWzADFYWxWBmQPw9ANitgY2I2NnPn+ZNsDGxGzGxGwMyYK2AyP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6" name="75 Rectángulo"/>
          <p:cNvSpPr/>
          <p:nvPr/>
        </p:nvSpPr>
        <p:spPr>
          <a:xfrm>
            <a:off x="-32" y="-24"/>
            <a:ext cx="9144032" cy="2071702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5" name="Picture 4" descr="https://encrypted-tbn2.gstatic.com/images?q=tbn:ANd9GcRE3iqAi0rXns3j22B5HI0R1jWHqwbChXosVdojGi0QQ3gBPxbqX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71414"/>
            <a:ext cx="2786051" cy="1894924"/>
          </a:xfrm>
          <a:prstGeom prst="rect">
            <a:avLst/>
          </a:prstGeom>
          <a:noFill/>
        </p:spPr>
      </p:pic>
      <p:sp>
        <p:nvSpPr>
          <p:cNvPr id="73" name="1 Título"/>
          <p:cNvSpPr txBox="1">
            <a:spLocks/>
          </p:cNvSpPr>
          <p:nvPr/>
        </p:nvSpPr>
        <p:spPr>
          <a:xfrm>
            <a:off x="0" y="0"/>
            <a:ext cx="9144000" cy="20716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5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</a:t>
            </a:r>
            <a:r>
              <a:rPr kumimoji="0" lang="es-ES" sz="45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métodos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-32" y="2643182"/>
            <a:ext cx="9144000" cy="2554545"/>
          </a:xfrm>
          <a:prstGeom prst="rect">
            <a:avLst/>
          </a:prstGeom>
          <a:solidFill>
            <a:srgbClr val="002060">
              <a:alpha val="82000"/>
            </a:srgbClr>
          </a:solidFill>
        </p:spPr>
        <p:txBody>
          <a:bodyPr wrap="square" rtlCol="0">
            <a:spAutoFit/>
          </a:bodyPr>
          <a:lstStyle/>
          <a:p>
            <a:pPr lvl="2">
              <a:buFont typeface="Wingdings" pitchFamily="2" charset="2"/>
              <a:buChar char="q"/>
            </a:pPr>
            <a:r>
              <a:rPr lang="es-ES" sz="3200" dirty="0" smtClean="0">
                <a:solidFill>
                  <a:srgbClr val="FFC000"/>
                </a:solidFill>
              </a:rPr>
              <a:t>Muestra</a:t>
            </a:r>
          </a:p>
          <a:p>
            <a:pPr>
              <a:buFont typeface="Wingdings" pitchFamily="2" charset="2"/>
              <a:buChar char="q"/>
            </a:pPr>
            <a:endParaRPr lang="es-ES" sz="3200" dirty="0" smtClean="0">
              <a:solidFill>
                <a:srgbClr val="FFC000"/>
              </a:solidFill>
            </a:endParaRPr>
          </a:p>
          <a:p>
            <a:pPr lvl="2">
              <a:buFont typeface="Wingdings" pitchFamily="2" charset="2"/>
              <a:buChar char="q"/>
            </a:pPr>
            <a:r>
              <a:rPr lang="es-ES" sz="3200" dirty="0" smtClean="0">
                <a:solidFill>
                  <a:srgbClr val="FFC000"/>
                </a:solidFill>
              </a:rPr>
              <a:t>Secuenciación</a:t>
            </a:r>
          </a:p>
          <a:p>
            <a:pPr>
              <a:buFont typeface="Wingdings" pitchFamily="2" charset="2"/>
              <a:buChar char="q"/>
            </a:pPr>
            <a:endParaRPr lang="es-ES" sz="3200" dirty="0" smtClean="0">
              <a:solidFill>
                <a:srgbClr val="FFC000"/>
              </a:solidFill>
            </a:endParaRPr>
          </a:p>
          <a:p>
            <a:pPr lvl="2">
              <a:buFont typeface="Wingdings" pitchFamily="2" charset="2"/>
              <a:buChar char="q"/>
            </a:pPr>
            <a:r>
              <a:rPr lang="es-ES" sz="3200" dirty="0" smtClean="0">
                <a:solidFill>
                  <a:srgbClr val="FFC000"/>
                </a:solidFill>
              </a:rPr>
              <a:t>Análisis</a:t>
            </a:r>
            <a:endParaRPr lang="es-E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68 Grupo"/>
          <p:cNvGrpSpPr/>
          <p:nvPr/>
        </p:nvGrpSpPr>
        <p:grpSpPr>
          <a:xfrm>
            <a:off x="-16" y="-12"/>
            <a:ext cx="9144032" cy="6858024"/>
            <a:chOff x="-32" y="-24"/>
            <a:chExt cx="9144032" cy="6858024"/>
          </a:xfrm>
          <a:solidFill>
            <a:schemeClr val="bg1"/>
          </a:solidFill>
        </p:grpSpPr>
        <p:sp>
          <p:nvSpPr>
            <p:cNvPr id="205" name="6 Rectángulo"/>
            <p:cNvSpPr/>
            <p:nvPr/>
          </p:nvSpPr>
          <p:spPr>
            <a:xfrm>
              <a:off x="-32" y="0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6" name="12 Rectángulo"/>
            <p:cNvSpPr/>
            <p:nvPr/>
          </p:nvSpPr>
          <p:spPr>
            <a:xfrm>
              <a:off x="-32" y="-24"/>
              <a:ext cx="9144032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7" name="13 Datos almacenados"/>
            <p:cNvSpPr/>
            <p:nvPr/>
          </p:nvSpPr>
          <p:spPr>
            <a:xfrm rot="15007740">
              <a:off x="2619891" y="2116111"/>
              <a:ext cx="2967440" cy="2050488"/>
            </a:xfrm>
            <a:prstGeom prst="flowChartOnlineStorage">
              <a:avLst/>
            </a:prstGeom>
            <a:grpFill/>
            <a:ln>
              <a:noFill/>
            </a:ln>
            <a:effectLst>
              <a:innerShdw blurRad="127000" dist="50800" dir="8100000">
                <a:prstClr val="black">
                  <a:alpha val="49000"/>
                </a:prstClr>
              </a:innerShdw>
            </a:effectLst>
            <a:scene3d>
              <a:camera prst="orthographicFront">
                <a:rot lat="1200000" lon="1200000" rev="0"/>
              </a:camera>
              <a:lightRig rig="chilly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8" name="14 Luna"/>
            <p:cNvSpPr/>
            <p:nvPr/>
          </p:nvSpPr>
          <p:spPr>
            <a:xfrm rot="4174138">
              <a:off x="4070585" y="3297351"/>
              <a:ext cx="571504" cy="857256"/>
            </a:xfrm>
            <a:prstGeom prst="moon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9" name="15 Luna"/>
            <p:cNvSpPr/>
            <p:nvPr/>
          </p:nvSpPr>
          <p:spPr>
            <a:xfrm rot="13767007">
              <a:off x="3748294" y="2818780"/>
              <a:ext cx="285373" cy="608205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10" name="16 Luna"/>
            <p:cNvSpPr/>
            <p:nvPr/>
          </p:nvSpPr>
          <p:spPr>
            <a:xfrm rot="16455486">
              <a:off x="4365038" y="2641478"/>
              <a:ext cx="320693" cy="503476"/>
            </a:xfrm>
            <a:prstGeom prst="moon">
              <a:avLst>
                <a:gd name="adj" fmla="val 80976"/>
              </a:avLst>
            </a:prstGeom>
            <a:noFill/>
            <a:ln>
              <a:solidFill>
                <a:schemeClr val="bg1"/>
              </a:solidFill>
            </a:ln>
            <a:scene3d>
              <a:camera prst="orthographicFront">
                <a:rot lat="1200000" lon="1200000" rev="0"/>
              </a:camera>
              <a:lightRig rig="freezing" dir="t"/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212" name="83 Grupo"/>
            <p:cNvGrpSpPr/>
            <p:nvPr/>
          </p:nvGrpSpPr>
          <p:grpSpPr>
            <a:xfrm>
              <a:off x="1142977" y="4286256"/>
              <a:ext cx="6562772" cy="571504"/>
              <a:chOff x="1162024" y="1581136"/>
              <a:chExt cx="6562772" cy="571504"/>
            </a:xfrm>
            <a:grpFill/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</p:grpSpPr>
          <p:sp>
            <p:nvSpPr>
              <p:cNvPr id="417" name="18 Rectángulo"/>
              <p:cNvSpPr/>
              <p:nvPr/>
            </p:nvSpPr>
            <p:spPr>
              <a:xfrm>
                <a:off x="187640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18" name="19 Rectángulo"/>
              <p:cNvSpPr/>
              <p:nvPr/>
            </p:nvSpPr>
            <p:spPr>
              <a:xfrm>
                <a:off x="201928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19" name="20 Rectángulo"/>
              <p:cNvSpPr/>
              <p:nvPr/>
            </p:nvSpPr>
            <p:spPr>
              <a:xfrm>
                <a:off x="216215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20" name="21 Rectángulo"/>
              <p:cNvSpPr/>
              <p:nvPr/>
            </p:nvSpPr>
            <p:spPr>
              <a:xfrm>
                <a:off x="2305033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21" name="22 Rectángulo"/>
              <p:cNvSpPr/>
              <p:nvPr/>
            </p:nvSpPr>
            <p:spPr>
              <a:xfrm>
                <a:off x="2662221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22" name="23 Rectángulo"/>
              <p:cNvSpPr/>
              <p:nvPr/>
            </p:nvSpPr>
            <p:spPr>
              <a:xfrm>
                <a:off x="2805097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23" name="24 Rectángulo"/>
              <p:cNvSpPr/>
              <p:nvPr/>
            </p:nvSpPr>
            <p:spPr>
              <a:xfrm>
                <a:off x="2947973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24" name="25 Rectángulo"/>
              <p:cNvSpPr/>
              <p:nvPr/>
            </p:nvSpPr>
            <p:spPr>
              <a:xfrm>
                <a:off x="309085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25" name="26 Rectángulo"/>
              <p:cNvSpPr/>
              <p:nvPr/>
            </p:nvSpPr>
            <p:spPr>
              <a:xfrm>
                <a:off x="344804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26" name="27 Rectángulo"/>
              <p:cNvSpPr/>
              <p:nvPr/>
            </p:nvSpPr>
            <p:spPr>
              <a:xfrm>
                <a:off x="359091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27" name="28 Rectángulo"/>
              <p:cNvSpPr/>
              <p:nvPr/>
            </p:nvSpPr>
            <p:spPr>
              <a:xfrm>
                <a:off x="373379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28" name="29 Rectángulo"/>
              <p:cNvSpPr/>
              <p:nvPr/>
            </p:nvSpPr>
            <p:spPr>
              <a:xfrm>
                <a:off x="3876669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29" name="30 Rectángulo"/>
              <p:cNvSpPr/>
              <p:nvPr/>
            </p:nvSpPr>
            <p:spPr>
              <a:xfrm>
                <a:off x="4224334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30" name="31 Rectángulo"/>
              <p:cNvSpPr/>
              <p:nvPr/>
            </p:nvSpPr>
            <p:spPr>
              <a:xfrm>
                <a:off x="436721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31" name="32 Rectángulo"/>
              <p:cNvSpPr/>
              <p:nvPr/>
            </p:nvSpPr>
            <p:spPr>
              <a:xfrm>
                <a:off x="451008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32" name="33 Rectángulo"/>
              <p:cNvSpPr/>
              <p:nvPr/>
            </p:nvSpPr>
            <p:spPr>
              <a:xfrm>
                <a:off x="4652962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33" name="34 Rectángulo"/>
              <p:cNvSpPr/>
              <p:nvPr/>
            </p:nvSpPr>
            <p:spPr>
              <a:xfrm>
                <a:off x="5010152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34" name="35 Rectángulo"/>
              <p:cNvSpPr/>
              <p:nvPr/>
            </p:nvSpPr>
            <p:spPr>
              <a:xfrm>
                <a:off x="5153028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35" name="36 Rectángulo"/>
              <p:cNvSpPr/>
              <p:nvPr/>
            </p:nvSpPr>
            <p:spPr>
              <a:xfrm>
                <a:off x="529590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36" name="37 Rectángulo"/>
              <p:cNvSpPr/>
              <p:nvPr/>
            </p:nvSpPr>
            <p:spPr>
              <a:xfrm>
                <a:off x="5438780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37" name="38 Rectángulo"/>
              <p:cNvSpPr/>
              <p:nvPr/>
            </p:nvSpPr>
            <p:spPr>
              <a:xfrm>
                <a:off x="5795970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38" name="39 Rectángulo"/>
              <p:cNvSpPr/>
              <p:nvPr/>
            </p:nvSpPr>
            <p:spPr>
              <a:xfrm>
                <a:off x="5938846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39" name="40 Rectángulo"/>
              <p:cNvSpPr/>
              <p:nvPr/>
            </p:nvSpPr>
            <p:spPr>
              <a:xfrm>
                <a:off x="6081722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40" name="41 Rectángulo"/>
              <p:cNvSpPr/>
              <p:nvPr/>
            </p:nvSpPr>
            <p:spPr>
              <a:xfrm>
                <a:off x="6224598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41" name="42 Flecha curvada hacia arriba"/>
              <p:cNvSpPr/>
              <p:nvPr/>
            </p:nvSpPr>
            <p:spPr>
              <a:xfrm>
                <a:off x="7153292" y="1866888"/>
                <a:ext cx="428628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43 Rectángulo"/>
              <p:cNvSpPr/>
              <p:nvPr/>
            </p:nvSpPr>
            <p:spPr>
              <a:xfrm>
                <a:off x="6581788" y="1628761"/>
                <a:ext cx="71438" cy="47625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43" name="44 Rectángulo"/>
              <p:cNvSpPr/>
              <p:nvPr/>
            </p:nvSpPr>
            <p:spPr>
              <a:xfrm>
                <a:off x="6724664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44" name="45 Rectángulo"/>
              <p:cNvSpPr/>
              <p:nvPr/>
            </p:nvSpPr>
            <p:spPr>
              <a:xfrm>
                <a:off x="6867540" y="1581136"/>
                <a:ext cx="71438" cy="57150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45" name="46 Rectángulo"/>
              <p:cNvSpPr/>
              <p:nvPr/>
            </p:nvSpPr>
            <p:spPr>
              <a:xfrm>
                <a:off x="7010416" y="1676387"/>
                <a:ext cx="71438" cy="38100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/>
              </a:p>
            </p:txBody>
          </p:sp>
          <p:sp>
            <p:nvSpPr>
              <p:cNvPr id="446" name="47 Flecha curvada hacia arriba"/>
              <p:cNvSpPr/>
              <p:nvPr/>
            </p:nvSpPr>
            <p:spPr>
              <a:xfrm>
                <a:off x="6367474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47" name="48 Flecha curvada hacia abajo"/>
              <p:cNvSpPr/>
              <p:nvPr/>
            </p:nvSpPr>
            <p:spPr>
              <a:xfrm>
                <a:off x="166209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48" name="49 Flecha curvada hacia arriba"/>
              <p:cNvSpPr/>
              <p:nvPr/>
            </p:nvSpPr>
            <p:spPr>
              <a:xfrm>
                <a:off x="558165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49" name="50 Flecha curvada hacia abajo"/>
              <p:cNvSpPr/>
              <p:nvPr/>
            </p:nvSpPr>
            <p:spPr>
              <a:xfrm>
                <a:off x="244790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50" name="51 Flecha curvada hacia arriba"/>
              <p:cNvSpPr/>
              <p:nvPr/>
            </p:nvSpPr>
            <p:spPr>
              <a:xfrm>
                <a:off x="479583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51" name="52 Flecha curvada hacia abajo"/>
              <p:cNvSpPr/>
              <p:nvPr/>
            </p:nvSpPr>
            <p:spPr>
              <a:xfrm>
                <a:off x="323372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52" name="53 Flecha curvada hacia abajo"/>
              <p:cNvSpPr/>
              <p:nvPr/>
            </p:nvSpPr>
            <p:spPr>
              <a:xfrm>
                <a:off x="4010020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53" name="54 Flecha curvada hacia arriba"/>
              <p:cNvSpPr/>
              <p:nvPr/>
            </p:nvSpPr>
            <p:spPr>
              <a:xfrm>
                <a:off x="401002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54" name="55 Flecha curvada hacia arriba"/>
              <p:cNvSpPr/>
              <p:nvPr/>
            </p:nvSpPr>
            <p:spPr>
              <a:xfrm>
                <a:off x="3233726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55" name="56 Flecha curvada hacia abajo"/>
              <p:cNvSpPr/>
              <p:nvPr/>
            </p:nvSpPr>
            <p:spPr>
              <a:xfrm>
                <a:off x="4795838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56" name="57 Flecha curvada hacia abajo"/>
              <p:cNvSpPr/>
              <p:nvPr/>
            </p:nvSpPr>
            <p:spPr>
              <a:xfrm>
                <a:off x="5581656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57" name="58 Flecha curvada hacia arriba"/>
              <p:cNvSpPr/>
              <p:nvPr/>
            </p:nvSpPr>
            <p:spPr>
              <a:xfrm>
                <a:off x="2447908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58" name="59 Flecha curvada hacia arriba"/>
              <p:cNvSpPr/>
              <p:nvPr/>
            </p:nvSpPr>
            <p:spPr>
              <a:xfrm>
                <a:off x="1662090" y="1866888"/>
                <a:ext cx="857256" cy="285752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59" name="60 Flecha curvada hacia abajo"/>
              <p:cNvSpPr/>
              <p:nvPr/>
            </p:nvSpPr>
            <p:spPr>
              <a:xfrm>
                <a:off x="6367474" y="1581136"/>
                <a:ext cx="857256" cy="285752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60" name="61 Flecha curvada hacia abajo"/>
              <p:cNvSpPr/>
              <p:nvPr/>
            </p:nvSpPr>
            <p:spPr>
              <a:xfrm>
                <a:off x="7153292" y="1581136"/>
                <a:ext cx="571504" cy="285752"/>
              </a:xfrm>
              <a:prstGeom prst="curvedDownArrow">
                <a:avLst>
                  <a:gd name="adj1" fmla="val 25000"/>
                  <a:gd name="adj2" fmla="val 10552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61" name="62 Flecha curvada hacia abajo"/>
              <p:cNvSpPr/>
              <p:nvPr/>
            </p:nvSpPr>
            <p:spPr>
              <a:xfrm>
                <a:off x="1304900" y="1628761"/>
                <a:ext cx="428628" cy="238127"/>
              </a:xfrm>
              <a:prstGeom prst="curvedDownArrow">
                <a:avLst>
                  <a:gd name="adj1" fmla="val 25000"/>
                  <a:gd name="adj2" fmla="val 22673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462" name="63 Flecha curvada hacia arriba"/>
              <p:cNvSpPr/>
              <p:nvPr/>
            </p:nvSpPr>
            <p:spPr>
              <a:xfrm>
                <a:off x="1162024" y="1866888"/>
                <a:ext cx="571504" cy="190501"/>
              </a:xfrm>
              <a:prstGeom prst="curvedUpArrow">
                <a:avLst>
                  <a:gd name="adj1" fmla="val 25000"/>
                  <a:gd name="adj2" fmla="val 25316"/>
                  <a:gd name="adj3" fmla="val 0"/>
                </a:avLst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p3d prstMaterial="translucentPowde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3" name="64 Datos almacenados"/>
            <p:cNvSpPr/>
            <p:nvPr/>
          </p:nvSpPr>
          <p:spPr>
            <a:xfrm rot="17187508">
              <a:off x="4230632" y="2480478"/>
              <a:ext cx="3238638" cy="2114727"/>
            </a:xfrm>
            <a:prstGeom prst="flowChartOnlineStorage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400000" lon="1800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414" name="65 Luna"/>
            <p:cNvSpPr/>
            <p:nvPr/>
          </p:nvSpPr>
          <p:spPr>
            <a:xfrm rot="6354418" flipV="1">
              <a:off x="5405897" y="2821203"/>
              <a:ext cx="369615" cy="589657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594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415" name="66 Luna"/>
            <p:cNvSpPr/>
            <p:nvPr/>
          </p:nvSpPr>
          <p:spPr>
            <a:xfrm rot="6354418" flipV="1">
              <a:off x="6013907" y="3182346"/>
              <a:ext cx="412956" cy="63618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04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416" name="67 Luna"/>
            <p:cNvSpPr/>
            <p:nvPr/>
          </p:nvSpPr>
          <p:spPr>
            <a:xfrm rot="17185802">
              <a:off x="5221946" y="3559547"/>
              <a:ext cx="746960" cy="1019971"/>
            </a:xfrm>
            <a:prstGeom prst="moon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1000000" lon="1938000" rev="21000000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</p:grpSp>
      <p:sp>
        <p:nvSpPr>
          <p:cNvPr id="71" name="2 Marcador de contenido"/>
          <p:cNvSpPr txBox="1">
            <a:spLocks/>
          </p:cNvSpPr>
          <p:nvPr/>
        </p:nvSpPr>
        <p:spPr>
          <a:xfrm>
            <a:off x="457200" y="5386422"/>
            <a:ext cx="8229600" cy="14001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TBP tipo I con criterios DSM IV-TR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 INTERNATIONAL NEUROPSYCHIATRIC INTERVIEW, versión en español 5.0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1" name="210 Rectángulo"/>
          <p:cNvSpPr/>
          <p:nvPr/>
        </p:nvSpPr>
        <p:spPr>
          <a:xfrm>
            <a:off x="0" y="0"/>
            <a:ext cx="9144032" cy="1500174"/>
          </a:xfrm>
          <a:prstGeom prst="rect">
            <a:avLst/>
          </a:prstGeom>
          <a:solidFill>
            <a:srgbClr val="0020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3" name="1 Título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5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es-E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 y métodos: Muestra</a:t>
            </a:r>
            <a:endParaRPr kumimoji="0" lang="es-E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5" name="5 Rectángulo"/>
          <p:cNvSpPr/>
          <p:nvPr/>
        </p:nvSpPr>
        <p:spPr>
          <a:xfrm>
            <a:off x="7929586" y="4469228"/>
            <a:ext cx="21431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56" name="7 Rectángulo"/>
          <p:cNvSpPr/>
          <p:nvPr/>
        </p:nvSpPr>
        <p:spPr>
          <a:xfrm>
            <a:off x="6215074" y="4469228"/>
            <a:ext cx="214314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57" name="8 Elipse"/>
          <p:cNvSpPr/>
          <p:nvPr/>
        </p:nvSpPr>
        <p:spPr>
          <a:xfrm>
            <a:off x="7072330" y="4469228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58" name="9 Rectángulo"/>
          <p:cNvSpPr/>
          <p:nvPr/>
        </p:nvSpPr>
        <p:spPr>
          <a:xfrm>
            <a:off x="8501090" y="4469228"/>
            <a:ext cx="21431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59" name="11 Rectángulo"/>
          <p:cNvSpPr/>
          <p:nvPr/>
        </p:nvSpPr>
        <p:spPr>
          <a:xfrm>
            <a:off x="8786842" y="4469228"/>
            <a:ext cx="21431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60" name="12 Elipse"/>
          <p:cNvSpPr/>
          <p:nvPr/>
        </p:nvSpPr>
        <p:spPr>
          <a:xfrm>
            <a:off x="7643834" y="4469228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61" name="13 Rectángulo"/>
          <p:cNvSpPr/>
          <p:nvPr/>
        </p:nvSpPr>
        <p:spPr>
          <a:xfrm>
            <a:off x="4929190" y="4469228"/>
            <a:ext cx="214314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62" name="14 Elipse"/>
          <p:cNvSpPr/>
          <p:nvPr/>
        </p:nvSpPr>
        <p:spPr>
          <a:xfrm>
            <a:off x="2928926" y="4469228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63" name="15 Rectángulo"/>
          <p:cNvSpPr/>
          <p:nvPr/>
        </p:nvSpPr>
        <p:spPr>
          <a:xfrm>
            <a:off x="6572264" y="4469228"/>
            <a:ext cx="21431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64" name="16 Elipse"/>
          <p:cNvSpPr/>
          <p:nvPr/>
        </p:nvSpPr>
        <p:spPr>
          <a:xfrm>
            <a:off x="5786446" y="4469228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65" name="17 Rectángulo"/>
          <p:cNvSpPr/>
          <p:nvPr/>
        </p:nvSpPr>
        <p:spPr>
          <a:xfrm>
            <a:off x="3500430" y="4469228"/>
            <a:ext cx="21431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66" name="18 Elipse"/>
          <p:cNvSpPr/>
          <p:nvPr/>
        </p:nvSpPr>
        <p:spPr>
          <a:xfrm>
            <a:off x="5500694" y="4469228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67" name="20 Elipse"/>
          <p:cNvSpPr/>
          <p:nvPr/>
        </p:nvSpPr>
        <p:spPr>
          <a:xfrm>
            <a:off x="2357422" y="4469228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68" name="21 Rectángulo"/>
          <p:cNvSpPr/>
          <p:nvPr/>
        </p:nvSpPr>
        <p:spPr>
          <a:xfrm>
            <a:off x="4286248" y="4469228"/>
            <a:ext cx="21431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69" name="22 Elipse"/>
          <p:cNvSpPr/>
          <p:nvPr/>
        </p:nvSpPr>
        <p:spPr>
          <a:xfrm>
            <a:off x="3214678" y="4469228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70" name="23 Rectángulo"/>
          <p:cNvSpPr/>
          <p:nvPr/>
        </p:nvSpPr>
        <p:spPr>
          <a:xfrm>
            <a:off x="3929058" y="4469228"/>
            <a:ext cx="21431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71" name="24 Elipse"/>
          <p:cNvSpPr/>
          <p:nvPr/>
        </p:nvSpPr>
        <p:spPr>
          <a:xfrm>
            <a:off x="2643174" y="4469228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72" name="26 Elipse"/>
          <p:cNvSpPr/>
          <p:nvPr/>
        </p:nvSpPr>
        <p:spPr>
          <a:xfrm>
            <a:off x="5214942" y="4469228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73" name="27 Rectángulo"/>
          <p:cNvSpPr/>
          <p:nvPr/>
        </p:nvSpPr>
        <p:spPr>
          <a:xfrm>
            <a:off x="8858280" y="3683410"/>
            <a:ext cx="21431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74" name="28 Elipse"/>
          <p:cNvSpPr/>
          <p:nvPr/>
        </p:nvSpPr>
        <p:spPr>
          <a:xfrm>
            <a:off x="8501090" y="3683410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75" name="29 Rectángulo"/>
          <p:cNvSpPr/>
          <p:nvPr/>
        </p:nvSpPr>
        <p:spPr>
          <a:xfrm>
            <a:off x="8001024" y="3683410"/>
            <a:ext cx="21431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76" name="30 Elipse"/>
          <p:cNvSpPr/>
          <p:nvPr/>
        </p:nvSpPr>
        <p:spPr>
          <a:xfrm>
            <a:off x="7643834" y="3683410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77" name="31 Rectángulo"/>
          <p:cNvSpPr/>
          <p:nvPr/>
        </p:nvSpPr>
        <p:spPr>
          <a:xfrm>
            <a:off x="7286644" y="3683410"/>
            <a:ext cx="21431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78" name="32 Elipse"/>
          <p:cNvSpPr/>
          <p:nvPr/>
        </p:nvSpPr>
        <p:spPr>
          <a:xfrm>
            <a:off x="6929454" y="3683410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79" name="33 Rectángulo"/>
          <p:cNvSpPr/>
          <p:nvPr/>
        </p:nvSpPr>
        <p:spPr>
          <a:xfrm>
            <a:off x="6643702" y="3683410"/>
            <a:ext cx="21431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80" name="34 Elipse"/>
          <p:cNvSpPr/>
          <p:nvPr/>
        </p:nvSpPr>
        <p:spPr>
          <a:xfrm>
            <a:off x="6143636" y="3683410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81" name="35 Rectángulo"/>
          <p:cNvSpPr/>
          <p:nvPr/>
        </p:nvSpPr>
        <p:spPr>
          <a:xfrm>
            <a:off x="5572132" y="3683410"/>
            <a:ext cx="214314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82" name="36 Elipse"/>
          <p:cNvSpPr/>
          <p:nvPr/>
        </p:nvSpPr>
        <p:spPr>
          <a:xfrm>
            <a:off x="5214942" y="3683410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83" name="37 Rectángulo"/>
          <p:cNvSpPr/>
          <p:nvPr/>
        </p:nvSpPr>
        <p:spPr>
          <a:xfrm>
            <a:off x="4286248" y="3683410"/>
            <a:ext cx="214314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84" name="38 Elipse"/>
          <p:cNvSpPr/>
          <p:nvPr/>
        </p:nvSpPr>
        <p:spPr>
          <a:xfrm>
            <a:off x="3929058" y="3683410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85" name="39 Rectángulo"/>
          <p:cNvSpPr/>
          <p:nvPr/>
        </p:nvSpPr>
        <p:spPr>
          <a:xfrm>
            <a:off x="3143240" y="3683410"/>
            <a:ext cx="21431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86" name="40 Elipse"/>
          <p:cNvSpPr/>
          <p:nvPr/>
        </p:nvSpPr>
        <p:spPr>
          <a:xfrm>
            <a:off x="2786050" y="3683410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87" name="41 Rectángulo"/>
          <p:cNvSpPr/>
          <p:nvPr/>
        </p:nvSpPr>
        <p:spPr>
          <a:xfrm>
            <a:off x="5929322" y="2826154"/>
            <a:ext cx="21431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88" name="42 Elipse"/>
          <p:cNvSpPr/>
          <p:nvPr/>
        </p:nvSpPr>
        <p:spPr>
          <a:xfrm>
            <a:off x="5572132" y="2826154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89" name="43 Rectángulo"/>
          <p:cNvSpPr/>
          <p:nvPr/>
        </p:nvSpPr>
        <p:spPr>
          <a:xfrm>
            <a:off x="1857356" y="2897592"/>
            <a:ext cx="21431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90" name="44 Elipse"/>
          <p:cNvSpPr/>
          <p:nvPr/>
        </p:nvSpPr>
        <p:spPr>
          <a:xfrm>
            <a:off x="1500166" y="2897592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91" name="45 Rectángulo"/>
          <p:cNvSpPr/>
          <p:nvPr/>
        </p:nvSpPr>
        <p:spPr>
          <a:xfrm>
            <a:off x="642910" y="2826154"/>
            <a:ext cx="21431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92" name="46 Elipse"/>
          <p:cNvSpPr/>
          <p:nvPr/>
        </p:nvSpPr>
        <p:spPr>
          <a:xfrm>
            <a:off x="285720" y="2826154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93" name="47 Rectángulo"/>
          <p:cNvSpPr/>
          <p:nvPr/>
        </p:nvSpPr>
        <p:spPr>
          <a:xfrm>
            <a:off x="4572000" y="1968898"/>
            <a:ext cx="21431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94" name="48 Elipse"/>
          <p:cNvSpPr/>
          <p:nvPr/>
        </p:nvSpPr>
        <p:spPr>
          <a:xfrm>
            <a:off x="4214810" y="1968898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95" name="49 Rectángulo"/>
          <p:cNvSpPr/>
          <p:nvPr/>
        </p:nvSpPr>
        <p:spPr>
          <a:xfrm>
            <a:off x="642910" y="3683410"/>
            <a:ext cx="21431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96" name="50 Rectángulo"/>
          <p:cNvSpPr/>
          <p:nvPr/>
        </p:nvSpPr>
        <p:spPr>
          <a:xfrm>
            <a:off x="357158" y="3683410"/>
            <a:ext cx="21431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97" name="51 Rectángulo"/>
          <p:cNvSpPr/>
          <p:nvPr/>
        </p:nvSpPr>
        <p:spPr>
          <a:xfrm>
            <a:off x="71406" y="3683410"/>
            <a:ext cx="214314" cy="214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98" name="52 Elipse"/>
          <p:cNvSpPr/>
          <p:nvPr/>
        </p:nvSpPr>
        <p:spPr>
          <a:xfrm>
            <a:off x="928662" y="3683410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399" name="53 Elipse"/>
          <p:cNvSpPr/>
          <p:nvPr/>
        </p:nvSpPr>
        <p:spPr>
          <a:xfrm>
            <a:off x="1928794" y="3683410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400" name="54 Elipse"/>
          <p:cNvSpPr/>
          <p:nvPr/>
        </p:nvSpPr>
        <p:spPr>
          <a:xfrm>
            <a:off x="1357290" y="3683410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401" name="55 Elipse"/>
          <p:cNvSpPr/>
          <p:nvPr/>
        </p:nvSpPr>
        <p:spPr>
          <a:xfrm>
            <a:off x="1643042" y="3683410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402" name="56 Elipse"/>
          <p:cNvSpPr/>
          <p:nvPr/>
        </p:nvSpPr>
        <p:spPr>
          <a:xfrm>
            <a:off x="8358214" y="2826154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cxnSp>
        <p:nvCxnSpPr>
          <p:cNvPr id="403" name="58 Conector recto"/>
          <p:cNvCxnSpPr/>
          <p:nvPr/>
        </p:nvCxnSpPr>
        <p:spPr>
          <a:xfrm>
            <a:off x="428596" y="2611840"/>
            <a:ext cx="807249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60 Conector recto"/>
          <p:cNvCxnSpPr>
            <a:stCxn id="394" idx="6"/>
            <a:endCxn id="393" idx="1"/>
          </p:cNvCxnSpPr>
          <p:nvPr/>
        </p:nvCxnSpPr>
        <p:spPr>
          <a:xfrm>
            <a:off x="4429124" y="2076055"/>
            <a:ext cx="14287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63 Conector recto"/>
          <p:cNvCxnSpPr>
            <a:stCxn id="392" idx="6"/>
            <a:endCxn id="391" idx="1"/>
          </p:cNvCxnSpPr>
          <p:nvPr/>
        </p:nvCxnSpPr>
        <p:spPr>
          <a:xfrm>
            <a:off x="500034" y="2933311"/>
            <a:ext cx="14287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65 Conector recto"/>
          <p:cNvCxnSpPr>
            <a:stCxn id="388" idx="6"/>
            <a:endCxn id="387" idx="1"/>
          </p:cNvCxnSpPr>
          <p:nvPr/>
        </p:nvCxnSpPr>
        <p:spPr>
          <a:xfrm>
            <a:off x="5786446" y="2933311"/>
            <a:ext cx="14287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66 Conector recto"/>
          <p:cNvCxnSpPr>
            <a:stCxn id="386" idx="6"/>
            <a:endCxn id="385" idx="1"/>
          </p:cNvCxnSpPr>
          <p:nvPr/>
        </p:nvCxnSpPr>
        <p:spPr>
          <a:xfrm>
            <a:off x="3000364" y="3790567"/>
            <a:ext cx="14287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67 Conector recto"/>
          <p:cNvCxnSpPr>
            <a:stCxn id="382" idx="6"/>
            <a:endCxn id="381" idx="1"/>
          </p:cNvCxnSpPr>
          <p:nvPr/>
        </p:nvCxnSpPr>
        <p:spPr>
          <a:xfrm>
            <a:off x="5429256" y="3790567"/>
            <a:ext cx="14287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68 Conector recto"/>
          <p:cNvCxnSpPr>
            <a:stCxn id="384" idx="6"/>
            <a:endCxn id="383" idx="1"/>
          </p:cNvCxnSpPr>
          <p:nvPr/>
        </p:nvCxnSpPr>
        <p:spPr>
          <a:xfrm>
            <a:off x="4143372" y="3790567"/>
            <a:ext cx="14287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69 Conector recto"/>
          <p:cNvCxnSpPr>
            <a:stCxn id="380" idx="6"/>
            <a:endCxn id="379" idx="1"/>
          </p:cNvCxnSpPr>
          <p:nvPr/>
        </p:nvCxnSpPr>
        <p:spPr>
          <a:xfrm>
            <a:off x="6357950" y="3790567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70 Conector recto"/>
          <p:cNvCxnSpPr>
            <a:stCxn id="378" idx="6"/>
            <a:endCxn id="377" idx="1"/>
          </p:cNvCxnSpPr>
          <p:nvPr/>
        </p:nvCxnSpPr>
        <p:spPr>
          <a:xfrm>
            <a:off x="7143768" y="3790567"/>
            <a:ext cx="14287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71 Conector recto"/>
          <p:cNvCxnSpPr>
            <a:stCxn id="376" idx="6"/>
            <a:endCxn id="375" idx="1"/>
          </p:cNvCxnSpPr>
          <p:nvPr/>
        </p:nvCxnSpPr>
        <p:spPr>
          <a:xfrm>
            <a:off x="7858148" y="3790567"/>
            <a:ext cx="14287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72 Conector recto"/>
          <p:cNvCxnSpPr>
            <a:stCxn id="374" idx="6"/>
            <a:endCxn id="373" idx="1"/>
          </p:cNvCxnSpPr>
          <p:nvPr/>
        </p:nvCxnSpPr>
        <p:spPr>
          <a:xfrm>
            <a:off x="8715404" y="3790567"/>
            <a:ext cx="14287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73 Conector recto"/>
          <p:cNvCxnSpPr/>
          <p:nvPr/>
        </p:nvCxnSpPr>
        <p:spPr>
          <a:xfrm>
            <a:off x="1714480" y="2969030"/>
            <a:ext cx="14287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82 Conector recto"/>
          <p:cNvCxnSpPr/>
          <p:nvPr/>
        </p:nvCxnSpPr>
        <p:spPr>
          <a:xfrm>
            <a:off x="1714480" y="3040468"/>
            <a:ext cx="14287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102 Conector recto"/>
          <p:cNvCxnSpPr/>
          <p:nvPr/>
        </p:nvCxnSpPr>
        <p:spPr>
          <a:xfrm rot="10800000">
            <a:off x="2928926" y="3469094"/>
            <a:ext cx="6000792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106 Conector recto"/>
          <p:cNvCxnSpPr/>
          <p:nvPr/>
        </p:nvCxnSpPr>
        <p:spPr>
          <a:xfrm rot="10800000">
            <a:off x="214282" y="3467508"/>
            <a:ext cx="85725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108 Conector recto"/>
          <p:cNvCxnSpPr/>
          <p:nvPr/>
        </p:nvCxnSpPr>
        <p:spPr>
          <a:xfrm rot="10800000">
            <a:off x="1500166" y="3469096"/>
            <a:ext cx="57150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109 Conector recto"/>
          <p:cNvCxnSpPr/>
          <p:nvPr/>
        </p:nvCxnSpPr>
        <p:spPr>
          <a:xfrm rot="10800000">
            <a:off x="2500298" y="4254914"/>
            <a:ext cx="114300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110 Conector recto"/>
          <p:cNvCxnSpPr/>
          <p:nvPr/>
        </p:nvCxnSpPr>
        <p:spPr>
          <a:xfrm rot="10800000">
            <a:off x="4071934" y="4254914"/>
            <a:ext cx="285752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111 Conector recto"/>
          <p:cNvCxnSpPr/>
          <p:nvPr/>
        </p:nvCxnSpPr>
        <p:spPr>
          <a:xfrm rot="10800000">
            <a:off x="5072066" y="4254914"/>
            <a:ext cx="85725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112 Conector recto"/>
          <p:cNvCxnSpPr/>
          <p:nvPr/>
        </p:nvCxnSpPr>
        <p:spPr>
          <a:xfrm rot="10800000">
            <a:off x="6357950" y="425491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113 Conector recto"/>
          <p:cNvCxnSpPr/>
          <p:nvPr/>
        </p:nvCxnSpPr>
        <p:spPr>
          <a:xfrm rot="10800000">
            <a:off x="7786710" y="425491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114 Conector recto"/>
          <p:cNvCxnSpPr/>
          <p:nvPr/>
        </p:nvCxnSpPr>
        <p:spPr>
          <a:xfrm rot="10800000">
            <a:off x="8643966" y="4254914"/>
            <a:ext cx="21431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115 Conector recto"/>
          <p:cNvCxnSpPr/>
          <p:nvPr/>
        </p:nvCxnSpPr>
        <p:spPr>
          <a:xfrm rot="5400000">
            <a:off x="106333" y="3575460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120 Conector recto"/>
          <p:cNvCxnSpPr/>
          <p:nvPr/>
        </p:nvCxnSpPr>
        <p:spPr>
          <a:xfrm rot="5400000">
            <a:off x="392084" y="3575460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121 Conector recto"/>
          <p:cNvCxnSpPr/>
          <p:nvPr/>
        </p:nvCxnSpPr>
        <p:spPr>
          <a:xfrm rot="5400000">
            <a:off x="607987" y="3575460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122 Conector recto"/>
          <p:cNvCxnSpPr/>
          <p:nvPr/>
        </p:nvCxnSpPr>
        <p:spPr>
          <a:xfrm rot="5400000">
            <a:off x="963588" y="3575460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123 Conector recto"/>
          <p:cNvCxnSpPr/>
          <p:nvPr/>
        </p:nvCxnSpPr>
        <p:spPr>
          <a:xfrm rot="5400000">
            <a:off x="1392216" y="3575460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125 Conector recto"/>
          <p:cNvCxnSpPr/>
          <p:nvPr/>
        </p:nvCxnSpPr>
        <p:spPr>
          <a:xfrm rot="5400000">
            <a:off x="1963720" y="3575460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126 Conector recto"/>
          <p:cNvCxnSpPr/>
          <p:nvPr/>
        </p:nvCxnSpPr>
        <p:spPr>
          <a:xfrm rot="5400000">
            <a:off x="2820976" y="3575460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127 Conector recto"/>
          <p:cNvCxnSpPr/>
          <p:nvPr/>
        </p:nvCxnSpPr>
        <p:spPr>
          <a:xfrm rot="5400000">
            <a:off x="4321174" y="3575458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133 Conector recto"/>
          <p:cNvCxnSpPr/>
          <p:nvPr/>
        </p:nvCxnSpPr>
        <p:spPr>
          <a:xfrm rot="5400000">
            <a:off x="5607058" y="3575458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134 Conector recto"/>
          <p:cNvCxnSpPr/>
          <p:nvPr/>
        </p:nvCxnSpPr>
        <p:spPr>
          <a:xfrm rot="5400000">
            <a:off x="6607190" y="3575458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135 Conector recto"/>
          <p:cNvCxnSpPr/>
          <p:nvPr/>
        </p:nvCxnSpPr>
        <p:spPr>
          <a:xfrm rot="5400000">
            <a:off x="6965969" y="3575458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136 Conector recto"/>
          <p:cNvCxnSpPr/>
          <p:nvPr/>
        </p:nvCxnSpPr>
        <p:spPr>
          <a:xfrm rot="5400000">
            <a:off x="7680349" y="3575458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137 Conector recto"/>
          <p:cNvCxnSpPr/>
          <p:nvPr/>
        </p:nvCxnSpPr>
        <p:spPr>
          <a:xfrm rot="5400000">
            <a:off x="8821768" y="3575458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138 Conector recto"/>
          <p:cNvCxnSpPr/>
          <p:nvPr/>
        </p:nvCxnSpPr>
        <p:spPr>
          <a:xfrm rot="5400000">
            <a:off x="320646" y="2718202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139 Conector recto"/>
          <p:cNvCxnSpPr/>
          <p:nvPr/>
        </p:nvCxnSpPr>
        <p:spPr>
          <a:xfrm rot="16200000" flipH="1">
            <a:off x="1500168" y="2754715"/>
            <a:ext cx="285749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140 Conector recto"/>
          <p:cNvCxnSpPr/>
          <p:nvPr/>
        </p:nvCxnSpPr>
        <p:spPr>
          <a:xfrm rot="5400000">
            <a:off x="5964248" y="2718202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141 Conector recto"/>
          <p:cNvCxnSpPr/>
          <p:nvPr/>
        </p:nvCxnSpPr>
        <p:spPr>
          <a:xfrm rot="5400000">
            <a:off x="8393140" y="2718204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143 Conector recto"/>
          <p:cNvCxnSpPr/>
          <p:nvPr/>
        </p:nvCxnSpPr>
        <p:spPr>
          <a:xfrm rot="5400000">
            <a:off x="2392348" y="4361278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144 Conector recto"/>
          <p:cNvCxnSpPr/>
          <p:nvPr/>
        </p:nvCxnSpPr>
        <p:spPr>
          <a:xfrm rot="5400000">
            <a:off x="2678100" y="4361276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145 Conector recto"/>
          <p:cNvCxnSpPr/>
          <p:nvPr/>
        </p:nvCxnSpPr>
        <p:spPr>
          <a:xfrm rot="16200000" flipH="1">
            <a:off x="2750332" y="4147756"/>
            <a:ext cx="642942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146 Conector recto"/>
          <p:cNvCxnSpPr/>
          <p:nvPr/>
        </p:nvCxnSpPr>
        <p:spPr>
          <a:xfrm rot="5400000">
            <a:off x="3249604" y="4361276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147 Conector recto"/>
          <p:cNvCxnSpPr/>
          <p:nvPr/>
        </p:nvCxnSpPr>
        <p:spPr>
          <a:xfrm rot="5400000">
            <a:off x="3963984" y="4361276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148 Conector recto"/>
          <p:cNvCxnSpPr/>
          <p:nvPr/>
        </p:nvCxnSpPr>
        <p:spPr>
          <a:xfrm rot="5400000">
            <a:off x="3535356" y="4361276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149 Conector recto"/>
          <p:cNvCxnSpPr/>
          <p:nvPr/>
        </p:nvCxnSpPr>
        <p:spPr>
          <a:xfrm rot="5400000">
            <a:off x="4249736" y="4361276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150 Conector recto"/>
          <p:cNvCxnSpPr/>
          <p:nvPr/>
        </p:nvCxnSpPr>
        <p:spPr>
          <a:xfrm rot="5400000">
            <a:off x="4964116" y="4361276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151 Conector recto"/>
          <p:cNvCxnSpPr/>
          <p:nvPr/>
        </p:nvCxnSpPr>
        <p:spPr>
          <a:xfrm rot="5400000">
            <a:off x="5249868" y="4361276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152 Conector recto"/>
          <p:cNvCxnSpPr/>
          <p:nvPr/>
        </p:nvCxnSpPr>
        <p:spPr>
          <a:xfrm rot="5400000">
            <a:off x="5535620" y="4361276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153 Conector recto"/>
          <p:cNvCxnSpPr/>
          <p:nvPr/>
        </p:nvCxnSpPr>
        <p:spPr>
          <a:xfrm rot="5400000">
            <a:off x="5821372" y="4361276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154 Conector recto"/>
          <p:cNvCxnSpPr/>
          <p:nvPr/>
        </p:nvCxnSpPr>
        <p:spPr>
          <a:xfrm rot="5400000">
            <a:off x="6250000" y="4361276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155 Conector recto"/>
          <p:cNvCxnSpPr/>
          <p:nvPr/>
        </p:nvCxnSpPr>
        <p:spPr>
          <a:xfrm rot="5400000">
            <a:off x="6535752" y="4361276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157 Conector recto"/>
          <p:cNvCxnSpPr/>
          <p:nvPr/>
        </p:nvCxnSpPr>
        <p:spPr>
          <a:xfrm rot="5400000">
            <a:off x="7678760" y="4361276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158 Conector recto"/>
          <p:cNvCxnSpPr/>
          <p:nvPr/>
        </p:nvCxnSpPr>
        <p:spPr>
          <a:xfrm rot="5400000">
            <a:off x="7964512" y="4361276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159 Conector recto"/>
          <p:cNvCxnSpPr/>
          <p:nvPr/>
        </p:nvCxnSpPr>
        <p:spPr>
          <a:xfrm rot="5400000">
            <a:off x="8536016" y="4361276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160 Conector recto"/>
          <p:cNvCxnSpPr/>
          <p:nvPr/>
        </p:nvCxnSpPr>
        <p:spPr>
          <a:xfrm rot="5400000">
            <a:off x="8750330" y="4361276"/>
            <a:ext cx="214311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178 Conector recto"/>
          <p:cNvCxnSpPr/>
          <p:nvPr/>
        </p:nvCxnSpPr>
        <p:spPr>
          <a:xfrm rot="5400000">
            <a:off x="4000496" y="4040601"/>
            <a:ext cx="428629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181 Conector recto"/>
          <p:cNvCxnSpPr/>
          <p:nvPr/>
        </p:nvCxnSpPr>
        <p:spPr>
          <a:xfrm rot="5400000">
            <a:off x="5285585" y="4039807"/>
            <a:ext cx="428629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182 Conector recto"/>
          <p:cNvCxnSpPr/>
          <p:nvPr/>
        </p:nvCxnSpPr>
        <p:spPr>
          <a:xfrm rot="5400000">
            <a:off x="6285717" y="4039805"/>
            <a:ext cx="428629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186 Conector recto"/>
          <p:cNvCxnSpPr/>
          <p:nvPr/>
        </p:nvCxnSpPr>
        <p:spPr>
          <a:xfrm rot="16200000" flipH="1">
            <a:off x="6893734" y="4147757"/>
            <a:ext cx="642942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187 Conector recto"/>
          <p:cNvCxnSpPr/>
          <p:nvPr/>
        </p:nvCxnSpPr>
        <p:spPr>
          <a:xfrm rot="5400000">
            <a:off x="7716066" y="4039807"/>
            <a:ext cx="428629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188 Conector recto"/>
          <p:cNvCxnSpPr/>
          <p:nvPr/>
        </p:nvCxnSpPr>
        <p:spPr>
          <a:xfrm rot="5400000">
            <a:off x="8571733" y="4039807"/>
            <a:ext cx="428629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189 Conector recto"/>
          <p:cNvCxnSpPr/>
          <p:nvPr/>
        </p:nvCxnSpPr>
        <p:spPr>
          <a:xfrm rot="16200000" flipH="1">
            <a:off x="1464448" y="3361938"/>
            <a:ext cx="642942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190 Conector recto"/>
          <p:cNvCxnSpPr/>
          <p:nvPr/>
        </p:nvCxnSpPr>
        <p:spPr>
          <a:xfrm rot="5400000">
            <a:off x="322233" y="3218270"/>
            <a:ext cx="500068" cy="15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192 Conector recto"/>
          <p:cNvCxnSpPr/>
          <p:nvPr/>
        </p:nvCxnSpPr>
        <p:spPr>
          <a:xfrm rot="5400000">
            <a:off x="5607055" y="3218270"/>
            <a:ext cx="500068" cy="15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195 Conector recto"/>
          <p:cNvCxnSpPr/>
          <p:nvPr/>
        </p:nvCxnSpPr>
        <p:spPr>
          <a:xfrm rot="5400000">
            <a:off x="4251323" y="2361014"/>
            <a:ext cx="500068" cy="15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198 Conector recto"/>
          <p:cNvCxnSpPr/>
          <p:nvPr/>
        </p:nvCxnSpPr>
        <p:spPr>
          <a:xfrm rot="16200000" flipH="1">
            <a:off x="4500562" y="1897460"/>
            <a:ext cx="357190" cy="3571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200 Conector recto"/>
          <p:cNvCxnSpPr/>
          <p:nvPr/>
        </p:nvCxnSpPr>
        <p:spPr>
          <a:xfrm rot="16200000" flipH="1">
            <a:off x="4143372" y="1897460"/>
            <a:ext cx="357190" cy="3571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201 Conector recto"/>
          <p:cNvCxnSpPr/>
          <p:nvPr/>
        </p:nvCxnSpPr>
        <p:spPr>
          <a:xfrm rot="16200000" flipH="1">
            <a:off x="214282" y="2754716"/>
            <a:ext cx="357190" cy="3571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202 Conector recto"/>
          <p:cNvCxnSpPr/>
          <p:nvPr/>
        </p:nvCxnSpPr>
        <p:spPr>
          <a:xfrm rot="16200000" flipH="1">
            <a:off x="1428728" y="2826153"/>
            <a:ext cx="357190" cy="3571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203 Conector recto"/>
          <p:cNvCxnSpPr/>
          <p:nvPr/>
        </p:nvCxnSpPr>
        <p:spPr>
          <a:xfrm rot="16200000" flipH="1">
            <a:off x="1785918" y="2826154"/>
            <a:ext cx="357190" cy="3571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204 Conector recto"/>
          <p:cNvCxnSpPr/>
          <p:nvPr/>
        </p:nvCxnSpPr>
        <p:spPr>
          <a:xfrm rot="16200000" flipH="1">
            <a:off x="5500694" y="2754716"/>
            <a:ext cx="357190" cy="3571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205 Conector recto"/>
          <p:cNvCxnSpPr/>
          <p:nvPr/>
        </p:nvCxnSpPr>
        <p:spPr>
          <a:xfrm rot="16200000" flipH="1">
            <a:off x="5857884" y="2754717"/>
            <a:ext cx="357190" cy="3571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206 Conector recto"/>
          <p:cNvCxnSpPr/>
          <p:nvPr/>
        </p:nvCxnSpPr>
        <p:spPr>
          <a:xfrm rot="16200000" flipH="1">
            <a:off x="-32" y="3611972"/>
            <a:ext cx="357190" cy="3571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207 Conector recto"/>
          <p:cNvCxnSpPr/>
          <p:nvPr/>
        </p:nvCxnSpPr>
        <p:spPr>
          <a:xfrm rot="16200000" flipH="1">
            <a:off x="571472" y="3611972"/>
            <a:ext cx="357190" cy="3571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208 Conector recto"/>
          <p:cNvCxnSpPr/>
          <p:nvPr/>
        </p:nvCxnSpPr>
        <p:spPr>
          <a:xfrm rot="16200000" flipH="1">
            <a:off x="1285851" y="3611972"/>
            <a:ext cx="357190" cy="3571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211 Conector recto"/>
          <p:cNvCxnSpPr/>
          <p:nvPr/>
        </p:nvCxnSpPr>
        <p:spPr>
          <a:xfrm>
            <a:off x="6357950" y="3683410"/>
            <a:ext cx="214314" cy="2143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214 Conector recto"/>
          <p:cNvCxnSpPr/>
          <p:nvPr/>
        </p:nvCxnSpPr>
        <p:spPr>
          <a:xfrm>
            <a:off x="6429388" y="3683410"/>
            <a:ext cx="214314" cy="2143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1" name="216 CuadroTexto"/>
          <p:cNvSpPr txBox="1"/>
          <p:nvPr/>
        </p:nvSpPr>
        <p:spPr>
          <a:xfrm>
            <a:off x="5857884" y="2754716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/>
              <a:t>? </a:t>
            </a:r>
          </a:p>
        </p:txBody>
      </p:sp>
      <p:sp>
        <p:nvSpPr>
          <p:cNvPr id="532" name="217 CuadroTexto"/>
          <p:cNvSpPr txBox="1"/>
          <p:nvPr/>
        </p:nvSpPr>
        <p:spPr>
          <a:xfrm>
            <a:off x="8786842" y="3630608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/>
              <a:t>? </a:t>
            </a:r>
          </a:p>
        </p:txBody>
      </p:sp>
      <p:sp>
        <p:nvSpPr>
          <p:cNvPr id="533" name="218 CuadroTexto"/>
          <p:cNvSpPr txBox="1"/>
          <p:nvPr/>
        </p:nvSpPr>
        <p:spPr>
          <a:xfrm>
            <a:off x="3929058" y="4397790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/>
              <a:t>? </a:t>
            </a:r>
          </a:p>
        </p:txBody>
      </p:sp>
      <p:sp>
        <p:nvSpPr>
          <p:cNvPr id="534" name="130 CuadroTexto"/>
          <p:cNvSpPr txBox="1"/>
          <p:nvPr/>
        </p:nvSpPr>
        <p:spPr>
          <a:xfrm>
            <a:off x="6143636" y="468354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 smtClean="0"/>
              <a:t>IV</a:t>
            </a:r>
            <a:endParaRPr lang="es-ES" sz="1200" b="1" dirty="0"/>
          </a:p>
        </p:txBody>
      </p:sp>
      <p:sp>
        <p:nvSpPr>
          <p:cNvPr id="535" name="131 CuadroTexto"/>
          <p:cNvSpPr txBox="1"/>
          <p:nvPr/>
        </p:nvSpPr>
        <p:spPr>
          <a:xfrm>
            <a:off x="4857752" y="468354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 smtClean="0"/>
              <a:t>III</a:t>
            </a:r>
            <a:endParaRPr lang="es-ES" sz="1200" b="1" dirty="0"/>
          </a:p>
        </p:txBody>
      </p:sp>
      <p:sp>
        <p:nvSpPr>
          <p:cNvPr id="536" name="132 CuadroTexto"/>
          <p:cNvSpPr txBox="1"/>
          <p:nvPr/>
        </p:nvSpPr>
        <p:spPr>
          <a:xfrm>
            <a:off x="5572132" y="3906477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 smtClean="0"/>
              <a:t>I</a:t>
            </a:r>
            <a:endParaRPr lang="es-ES" sz="1200" b="1" dirty="0"/>
          </a:p>
        </p:txBody>
      </p:sp>
      <p:sp>
        <p:nvSpPr>
          <p:cNvPr id="537" name="142 CuadroTexto"/>
          <p:cNvSpPr txBox="1"/>
          <p:nvPr/>
        </p:nvSpPr>
        <p:spPr>
          <a:xfrm>
            <a:off x="4286248" y="3897724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 smtClean="0"/>
              <a:t>II</a:t>
            </a:r>
            <a:endParaRPr lang="es-ES" sz="1200" b="1" dirty="0"/>
          </a:p>
        </p:txBody>
      </p:sp>
      <p:sp>
        <p:nvSpPr>
          <p:cNvPr id="542" name="164 CuadroTexto"/>
          <p:cNvSpPr txBox="1"/>
          <p:nvPr/>
        </p:nvSpPr>
        <p:spPr>
          <a:xfrm>
            <a:off x="6643702" y="3630608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/>
              <a:t>?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1278</TotalTime>
  <Words>10318</Words>
  <Application>Microsoft Office PowerPoint</Application>
  <PresentationFormat>Presentación en pantalla (4:3)</PresentationFormat>
  <Paragraphs>1079</Paragraphs>
  <Slides>41</Slides>
  <Notes>41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9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Módulo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Isabel Gobernado Ferrando</dc:title>
  <dc:creator>Bel</dc:creator>
  <cp:lastModifiedBy>Jose Manuel González-Elipe</cp:lastModifiedBy>
  <cp:revision>126</cp:revision>
  <dcterms:created xsi:type="dcterms:W3CDTF">2013-05-16T17:19:12Z</dcterms:created>
  <dcterms:modified xsi:type="dcterms:W3CDTF">2015-12-03T12:33:15Z</dcterms:modified>
</cp:coreProperties>
</file>